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91" r:id="rId5"/>
    <p:sldId id="262" r:id="rId6"/>
    <p:sldId id="282" r:id="rId7"/>
    <p:sldId id="263" r:id="rId8"/>
    <p:sldId id="281" r:id="rId9"/>
    <p:sldId id="264" r:id="rId10"/>
    <p:sldId id="273" r:id="rId11"/>
    <p:sldId id="276" r:id="rId12"/>
    <p:sldId id="274" r:id="rId13"/>
    <p:sldId id="275" r:id="rId14"/>
    <p:sldId id="277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86" r:id="rId23"/>
    <p:sldId id="272" r:id="rId24"/>
    <p:sldId id="259" r:id="rId25"/>
    <p:sldId id="260" r:id="rId26"/>
    <p:sldId id="283" r:id="rId27"/>
    <p:sldId id="284" r:id="rId28"/>
    <p:sldId id="261" r:id="rId29"/>
    <p:sldId id="279" r:id="rId30"/>
    <p:sldId id="285" r:id="rId31"/>
    <p:sldId id="278" r:id="rId32"/>
    <p:sldId id="288" r:id="rId33"/>
    <p:sldId id="280" r:id="rId34"/>
    <p:sldId id="287" r:id="rId35"/>
    <p:sldId id="289" r:id="rId36"/>
    <p:sldId id="290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2"/>
    <p:restoredTop sz="94638"/>
  </p:normalViewPr>
  <p:slideViewPr>
    <p:cSldViewPr snapToGrid="0" snapToObjects="1">
      <p:cViewPr varScale="1">
        <p:scale>
          <a:sx n="113" d="100"/>
          <a:sy n="113" d="100"/>
        </p:scale>
        <p:origin x="8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C09B02-2CAC-C445-8FBB-2E20D7F43F94}" type="datetimeFigureOut">
              <a:rPr kumimoji="1" lang="zh-CN" altLang="en-US" smtClean="0"/>
              <a:t>2018/9/1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51EC1-75EB-CC4A-A866-05F80E4538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7841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51EC1-75EB-CC4A-A866-05F80E45384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6534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51EC1-75EB-CC4A-A866-05F80E45384A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0333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51EC1-75EB-CC4A-A866-05F80E45384A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667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51EC1-75EB-CC4A-A866-05F80E45384A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2642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51EC1-75EB-CC4A-A866-05F80E45384A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9180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51EC1-75EB-CC4A-A866-05F80E45384A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7762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6ADAAD-E62C-1940-9E8A-EE9E2C2062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006089D-2BCB-2545-A60F-68BB5EBA5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6C1B4E-9695-1149-BEFF-87497B48F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E997-694F-7D47-B5DC-D58A97880FB4}" type="datetimeFigureOut">
              <a:rPr kumimoji="1" lang="zh-CN" altLang="en-US" smtClean="0"/>
              <a:t>2018/9/1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C80C0E-FBA5-DD40-8EFB-0E396F3D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DEE39A-D88E-4A4D-AF4F-2505ADE1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C3D6-C74F-1547-AE5D-0FF698E9BD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5393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F74BBE-8C17-A541-8F70-F447C2CB1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A90C2B-D1FD-E346-AA09-A778F4EFE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F90D04-E816-8B42-B38F-0FAC4A198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E997-694F-7D47-B5DC-D58A97880FB4}" type="datetimeFigureOut">
              <a:rPr kumimoji="1" lang="zh-CN" altLang="en-US" smtClean="0"/>
              <a:t>2018/9/1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76D8E1-DE3A-E041-9295-F2F78AEFA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F7557C-7097-9949-A634-2FFB39A75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C3D6-C74F-1547-AE5D-0FF698E9BD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719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88DF02-E5CC-524F-B8DB-BA71181F1B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4EDD23-C1CE-FD44-BFD1-E2FDF37A5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0825A0-B8D4-EC4A-8E6D-4F28FC244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E997-694F-7D47-B5DC-D58A97880FB4}" type="datetimeFigureOut">
              <a:rPr kumimoji="1" lang="zh-CN" altLang="en-US" smtClean="0"/>
              <a:t>2018/9/1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A63637-1784-6347-91F3-20ACBCEC6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74BA3F-D7C9-0446-A3D4-14B83E51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C3D6-C74F-1547-AE5D-0FF698E9BD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4609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40B9D-FFCA-914D-87FE-87267B465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67775E-BDCF-3F4A-9118-87B051ACB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BEC9A0-135D-5C4F-8882-4D1D89492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E997-694F-7D47-B5DC-D58A97880FB4}" type="datetimeFigureOut">
              <a:rPr kumimoji="1" lang="zh-CN" altLang="en-US" smtClean="0"/>
              <a:t>2018/9/1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86FE83-5F60-B440-A70E-B8E37AA9C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672B5B-BA2F-A346-A40D-EE70B091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C3D6-C74F-1547-AE5D-0FF698E9BD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3181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490FC-C8B5-0342-9495-2A7072CBD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BA6AC5-2B39-8744-AED8-FA1586A95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54CEA2-4328-3F49-9C20-257387A52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E997-694F-7D47-B5DC-D58A97880FB4}" type="datetimeFigureOut">
              <a:rPr kumimoji="1" lang="zh-CN" altLang="en-US" smtClean="0"/>
              <a:t>2018/9/1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65ADFB-2C3E-E749-9AA8-60204D8A3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1AD4C4-FADA-3F4C-B703-F8396E0EF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C3D6-C74F-1547-AE5D-0FF698E9BD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2434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838FA1-CF36-8C48-8F29-E6155BD87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88591E-E2BA-A645-9237-0709482B4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92B71F-90B9-4443-844F-D69C1A80D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B9A21F-197F-4140-922E-C380D512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E997-694F-7D47-B5DC-D58A97880FB4}" type="datetimeFigureOut">
              <a:rPr kumimoji="1" lang="zh-CN" altLang="en-US" smtClean="0"/>
              <a:t>2018/9/1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321C0B8-E56D-7041-83BA-76953C032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2207BF-63C5-3045-9DE3-D3E4A267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C3D6-C74F-1547-AE5D-0FF698E9BD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773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4FD622-62B8-714C-9AF2-0B1E12673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856FF9-9D28-3C4D-B567-F1B71472F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D141EC8-BC8E-0949-93A5-AF691AFFA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2A14E83-82ED-C943-B03A-18F50CB279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4AA896E-652A-F644-A883-921B7A445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6172847-0DAF-C744-838F-CC8D76036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E997-694F-7D47-B5DC-D58A97880FB4}" type="datetimeFigureOut">
              <a:rPr kumimoji="1" lang="zh-CN" altLang="en-US" smtClean="0"/>
              <a:t>2018/9/1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7BBC7AE-4EE4-DE4A-AB55-0445621E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63D61AD-AE8A-FC43-B8CF-AF784EDF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C3D6-C74F-1547-AE5D-0FF698E9BD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9606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70F89B-ECE5-D44D-8989-F1AC40F3B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13ED19-7CB4-5041-9472-E12F65BB0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E997-694F-7D47-B5DC-D58A97880FB4}" type="datetimeFigureOut">
              <a:rPr kumimoji="1" lang="zh-CN" altLang="en-US" smtClean="0"/>
              <a:t>2018/9/1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2566C7-64A4-694B-8C3C-E4BFB7AA5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5D4B3D4-E5A6-544A-B7EA-DF638CF28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C3D6-C74F-1547-AE5D-0FF698E9BD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673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1E9BDE-825D-014E-8326-2D7EACF54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E997-694F-7D47-B5DC-D58A97880FB4}" type="datetimeFigureOut">
              <a:rPr kumimoji="1" lang="zh-CN" altLang="en-US" smtClean="0"/>
              <a:t>2018/9/1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FB6DB66-D5AA-4C4C-8AC3-FB1816534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9F0BBB-2BB4-5D43-8635-5A83085E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C3D6-C74F-1547-AE5D-0FF698E9BD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569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C89B9-6589-2F47-8D75-1788FE60F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4AC2C6-CF52-3545-BF50-A2FC1369D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5257DC-CD28-BC49-93EC-1EBC5564E5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2C0809-AFD5-454A-8474-D869C6D0D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E997-694F-7D47-B5DC-D58A97880FB4}" type="datetimeFigureOut">
              <a:rPr kumimoji="1" lang="zh-CN" altLang="en-US" smtClean="0"/>
              <a:t>2018/9/1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BA9B40-C04E-F148-A70D-3F84A0535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86C7D8E-CE77-5D4C-92CF-1AB1B7C2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C3D6-C74F-1547-AE5D-0FF698E9BD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457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E8AD74-BFA7-EF44-92AA-909BD713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3CD6879-92B6-1B4C-99E3-16EFC0B4C3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D9A45D-FBAD-D649-A3E1-D96157063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8E9729-D575-DF40-A943-AAA54A81B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E997-694F-7D47-B5DC-D58A97880FB4}" type="datetimeFigureOut">
              <a:rPr kumimoji="1" lang="zh-CN" altLang="en-US" smtClean="0"/>
              <a:t>2018/9/1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66F106-D26B-2349-8028-D6F3CCA50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53CE37-1C07-E144-A7C8-4B748A28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85C3D6-C74F-1547-AE5D-0FF698E9BD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9774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229D240-C158-E248-BCA2-1E1A409A3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24DCC39-006D-934D-8190-8ADB6689A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BFC5C9-0D69-CA4A-B8B8-70D838CBE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AE997-694F-7D47-B5DC-D58A97880FB4}" type="datetimeFigureOut">
              <a:rPr kumimoji="1" lang="zh-CN" altLang="en-US" smtClean="0"/>
              <a:t>2018/9/1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A07971-471A-6B4D-8868-B9A074024D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E578CA-EB0A-2840-B272-DB102F067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85C3D6-C74F-1547-AE5D-0FF698E9BD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617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jianshu.com/p/024ce090acf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en.wikipedia.org/wiki/Block_cipher_mode_of_oper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tream_cipher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haifux.org/lectures/161/RSA-lecture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curves.cr.yp.t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softwareengineering.stackexchange.com/questions/49550/which-hashing-algorithm-is-best-for-uniqueness-and-spee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9FF782-65C2-7B4A-B7BC-0EE74FDF0A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应用密码学科普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C4428BF-6837-C747-A9AF-84ADB30201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王晓光</a:t>
            </a:r>
          </a:p>
        </p:txBody>
      </p:sp>
    </p:spTree>
    <p:extLst>
      <p:ext uri="{BB962C8B-B14F-4D97-AF65-F5344CB8AC3E}">
        <p14:creationId xmlns:p14="http://schemas.microsoft.com/office/powerpoint/2010/main" val="3127727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D78767-1C3B-AF49-B062-F998222E4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哈希安全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4699A2-2373-E94B-B544-A4B4B6A52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加盐</a:t>
            </a:r>
            <a:endParaRPr kumimoji="1" lang="en-US" altLang="zh-CN" dirty="0"/>
          </a:p>
          <a:p>
            <a:endParaRPr kumimoji="1" lang="en-US" altLang="zh-CN" dirty="0"/>
          </a:p>
          <a:p>
            <a:pPr lvl="1"/>
            <a:r>
              <a:rPr kumimoji="1" lang="zh-CN" altLang="en-US" dirty="0"/>
              <a:t>从哈希结果反推原始内容，很难，但并非绝对不可能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可以通过预先遍历所有哈希的可能性，构造“彩虹表”的方式得到一个快速反查密码的机制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彩虹表的构造前提，是对于哈希的输入内容在有限时间有限空间的前提下可遍历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如果密码中加的盐很长，而且每个密码的盐都不一样，就会导致哈希的输入的可能性非常非常多，就几乎不可能构造出彩虹表，无法有效的攻击。</a:t>
            </a:r>
          </a:p>
        </p:txBody>
      </p:sp>
      <p:pic>
        <p:nvPicPr>
          <p:cNvPr id="3074" name="Picture 2" descr="https://upload.wikimedia.org/wikipedia/commons/thumb/7/78/Rainbow_table1.svg/550px-Rainbow_table1.svg.png">
            <a:extLst>
              <a:ext uri="{FF2B5EF4-FFF2-40B4-BE49-F238E27FC236}">
                <a16:creationId xmlns:a16="http://schemas.microsoft.com/office/drawing/2014/main" id="{15154235-34F1-744E-ADC9-B7A566D6A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882" y="47015"/>
            <a:ext cx="6472116" cy="249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882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3D2513-F9B3-3F47-BFE1-7732D1F2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哈希安全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E2AF11-929F-3546-BF17-A52FF64E9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HMAC</a:t>
            </a:r>
          </a:p>
          <a:p>
            <a:pPr lvl="1"/>
            <a:r>
              <a:rPr kumimoji="1" lang="zh-CN" altLang="en-US" dirty="0"/>
              <a:t>抵抗 长度扩展攻击（</a:t>
            </a:r>
            <a:r>
              <a:rPr kumimoji="1" lang="en-US" altLang="zh-CN" dirty="0"/>
              <a:t>Length extension attacks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假设我们设计的 </a:t>
            </a:r>
            <a:r>
              <a:rPr kumimoji="1" lang="en-US" altLang="zh-CN" dirty="0"/>
              <a:t>sign(secret, message) = sha256(secret + message)</a:t>
            </a:r>
          </a:p>
          <a:p>
            <a:pPr marL="457200" lvl="1" indent="0">
              <a:buNone/>
            </a:pPr>
            <a:r>
              <a:rPr kumimoji="1" lang="en-US" altLang="zh-CN" dirty="0"/>
              <a:t>		message = "k1=v1&amp;k2=v2";</a:t>
            </a:r>
          </a:p>
          <a:p>
            <a:pPr marL="457200" lvl="1" indent="0">
              <a:buNone/>
            </a:pPr>
            <a:r>
              <a:rPr kumimoji="1" lang="en-US" altLang="zh-CN" dirty="0"/>
              <a:t>		sign="1234567890";</a:t>
            </a:r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攻击者拿到</a:t>
            </a:r>
            <a:r>
              <a:rPr kumimoji="1" lang="en-US" altLang="zh-CN" dirty="0"/>
              <a:t>sign</a:t>
            </a:r>
            <a:r>
              <a:rPr kumimoji="1" lang="zh-CN" altLang="en-US" dirty="0"/>
              <a:t>之后，不需要知道</a:t>
            </a:r>
            <a:r>
              <a:rPr kumimoji="1" lang="en-US" altLang="zh-CN" dirty="0"/>
              <a:t>secret</a:t>
            </a:r>
            <a:r>
              <a:rPr kumimoji="1" lang="zh-CN" altLang="en-US" dirty="0"/>
              <a:t>，就可以重新构建</a:t>
            </a:r>
            <a:r>
              <a:rPr kumimoji="1" lang="en-US" altLang="zh-CN" dirty="0"/>
              <a:t>sha256</a:t>
            </a:r>
            <a:r>
              <a:rPr kumimoji="1" lang="zh-CN" altLang="en-US" dirty="0"/>
              <a:t>的内部过程，然后构造出新的</a:t>
            </a:r>
            <a:r>
              <a:rPr kumimoji="1" lang="en-US" altLang="zh-CN" dirty="0"/>
              <a:t>message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sign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en-US" altLang="zh-CN" dirty="0"/>
              <a:t>		message = "k1=v1&amp;k2=v2</a:t>
            </a:r>
            <a:r>
              <a:rPr kumimoji="1" lang="en-US" altLang="zh-CN" dirty="0">
                <a:highlight>
                  <a:srgbClr val="FFFF00"/>
                </a:highlight>
              </a:rPr>
              <a:t>&amp;k1=X1&amp;k2=X2</a:t>
            </a:r>
            <a:r>
              <a:rPr kumimoji="1" lang="en-US" altLang="zh-CN" dirty="0"/>
              <a:t>";</a:t>
            </a:r>
          </a:p>
          <a:p>
            <a:pPr marL="457200" lvl="1" indent="0">
              <a:buNone/>
            </a:pPr>
            <a:r>
              <a:rPr kumimoji="1" lang="en-US" altLang="zh-CN" dirty="0"/>
              <a:t>		sign="0987654321";</a:t>
            </a:r>
          </a:p>
          <a:p>
            <a:pPr marL="457200" lvl="1" indent="0">
              <a:buNone/>
            </a:pPr>
            <a:endParaRPr kumimoji="1" lang="en-US" altLang="zh-CN" dirty="0"/>
          </a:p>
          <a:p>
            <a:pPr lvl="1"/>
            <a:r>
              <a:rPr kumimoji="1" lang="en-US" altLang="zh-CN" dirty="0"/>
              <a:t>HMAC</a:t>
            </a:r>
            <a:r>
              <a:rPr kumimoji="1" lang="zh-CN" altLang="en-US" dirty="0"/>
              <a:t>通过多次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并附加额外数据的方式，抵抗这种篡改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D01FA4-19D6-6B4E-B783-158A52C26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6280150"/>
            <a:ext cx="51816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61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5237A-D431-DE40-B09F-2A2BB16F6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哈希安全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493F46-65A6-E64C-8C5E-DC9EBDD75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PBKDF2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lang="en-US" altLang="zh-CN" dirty="0"/>
              <a:t>Password-Based Key Derivation Function 2)</a:t>
            </a:r>
          </a:p>
          <a:p>
            <a:pPr lvl="1"/>
            <a:r>
              <a:rPr lang="en-US" altLang="zh-CN" dirty="0"/>
              <a:t>DK = PBKDF2(</a:t>
            </a:r>
            <a:r>
              <a:rPr lang="en-US" altLang="zh-CN" dirty="0" err="1"/>
              <a:t>HmacFunc</a:t>
            </a:r>
            <a:r>
              <a:rPr lang="en-US" altLang="zh-CN" dirty="0"/>
              <a:t>, Password, Salt, </a:t>
            </a:r>
            <a:r>
              <a:rPr lang="en-US" altLang="zh-CN" dirty="0" err="1"/>
              <a:t>IterationCount</a:t>
            </a:r>
            <a:r>
              <a:rPr lang="en-US" altLang="zh-CN" dirty="0"/>
              <a:t>, </a:t>
            </a:r>
            <a:r>
              <a:rPr lang="en-US" altLang="zh-CN" dirty="0" err="1"/>
              <a:t>dkLen</a:t>
            </a:r>
            <a:r>
              <a:rPr lang="en-US" altLang="zh-CN" dirty="0"/>
              <a:t>)</a:t>
            </a:r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故意设计的很慢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多次迭代，相对安全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可以用于构造出其他长度（</a:t>
            </a:r>
            <a:r>
              <a:rPr kumimoji="1" lang="en-US" altLang="zh-CN" dirty="0" err="1"/>
              <a:t>dkLen</a:t>
            </a:r>
            <a:r>
              <a:rPr kumimoji="1" lang="zh-CN" altLang="en-US" dirty="0"/>
              <a:t>）的密钥，比如用于对称加密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还有一些其他的专用于密码的哈希设计，比如</a:t>
            </a:r>
            <a:r>
              <a:rPr kumimoji="1" lang="en-US" altLang="zh-CN" dirty="0" err="1"/>
              <a:t>bcrypt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scrypt</a:t>
            </a:r>
            <a:r>
              <a:rPr kumimoji="1" lang="zh-CN" altLang="en-US" dirty="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2347116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B41AE-4CA3-D142-A10A-E0D136213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哈希安全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54B500-9B6B-2240-BB7C-CF69ED78F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时序攻击（</a:t>
            </a:r>
            <a:r>
              <a:rPr lang="en-US" altLang="zh-CN" dirty="0"/>
              <a:t>Timing attack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假设正确的</a:t>
            </a:r>
            <a:r>
              <a:rPr lang="en-US" altLang="zh-CN" dirty="0"/>
              <a:t>hash =</a:t>
            </a:r>
            <a:r>
              <a:rPr lang="zh-CN" altLang="en-US" dirty="0"/>
              <a:t> </a:t>
            </a:r>
            <a:r>
              <a:rPr lang="en-US" altLang="zh-CN" dirty="0"/>
              <a:t>"1234567890”</a:t>
            </a:r>
          </a:p>
          <a:p>
            <a:pPr lvl="1"/>
            <a:r>
              <a:rPr lang="zh-CN" altLang="en-US" dirty="0"/>
              <a:t>那么执行</a:t>
            </a:r>
            <a:endParaRPr lang="en-US" altLang="zh-CN" dirty="0"/>
          </a:p>
          <a:p>
            <a:pPr marL="914400" lvl="2" indent="0">
              <a:buNone/>
            </a:pPr>
            <a:r>
              <a:rPr lang="en-US" altLang="zh-CN" dirty="0"/>
              <a:t>Equals(hash, "a");</a:t>
            </a:r>
          </a:p>
          <a:p>
            <a:pPr marL="914400" lvl="2" indent="0">
              <a:buNone/>
            </a:pPr>
            <a:r>
              <a:rPr lang="en-US" altLang="zh-CN" dirty="0"/>
              <a:t>Equals(hash, "1");</a:t>
            </a:r>
          </a:p>
          <a:p>
            <a:pPr marL="914400" lvl="2" indent="0">
              <a:buNone/>
            </a:pPr>
            <a:r>
              <a:rPr lang="en-US" altLang="zh-CN" dirty="0"/>
              <a:t>Equals(hash, "1e");</a:t>
            </a:r>
          </a:p>
          <a:p>
            <a:pPr marL="914400" lvl="2" indent="0">
              <a:buNone/>
            </a:pPr>
            <a:r>
              <a:rPr lang="en-US" altLang="zh-CN" dirty="0"/>
              <a:t>Equals(hash, "12");</a:t>
            </a:r>
          </a:p>
          <a:p>
            <a:pPr marL="914400" lvl="2" indent="0">
              <a:buNone/>
            </a:pPr>
            <a:r>
              <a:rPr lang="en-US" altLang="zh-CN" dirty="0"/>
              <a:t>Equals(hash, "12d");</a:t>
            </a:r>
          </a:p>
          <a:p>
            <a:pPr marL="914400" lvl="2" indent="0">
              <a:buNone/>
            </a:pPr>
            <a:r>
              <a:rPr lang="en-US" altLang="zh-CN" dirty="0"/>
              <a:t>Equals(hash, "123");</a:t>
            </a:r>
          </a:p>
          <a:p>
            <a:pPr marL="914400" lvl="2" indent="0">
              <a:buNone/>
            </a:pPr>
            <a:r>
              <a:rPr lang="zh-CN" altLang="en-US" dirty="0"/>
              <a:t>的时间就不一样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攻击者可以遍历字母组合，通过计时的方式，获取目标字符串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思考：怎么避免这种攻击？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36D233-D077-2343-9B43-752E81D84862}"/>
              </a:ext>
            </a:extLst>
          </p:cNvPr>
          <p:cNvSpPr txBox="1"/>
          <p:nvPr/>
        </p:nvSpPr>
        <p:spPr>
          <a:xfrm>
            <a:off x="7143749" y="2257425"/>
            <a:ext cx="6629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function Equals(hash, input) {</a:t>
            </a:r>
          </a:p>
          <a:p>
            <a:r>
              <a:rPr kumimoji="1" lang="en-US" altLang="zh-CN" sz="2400" dirty="0"/>
              <a:t>    for (</a:t>
            </a:r>
            <a:r>
              <a:rPr kumimoji="1" lang="en-US" altLang="zh-CN" sz="2400" dirty="0" err="1"/>
              <a:t>i</a:t>
            </a:r>
            <a:r>
              <a:rPr kumimoji="1" lang="en-US" altLang="zh-CN" sz="2400" dirty="0"/>
              <a:t> = 0; </a:t>
            </a:r>
            <a:r>
              <a:rPr kumimoji="1" lang="en-US" altLang="zh-CN" sz="2400" dirty="0" err="1"/>
              <a:t>i</a:t>
            </a:r>
            <a:r>
              <a:rPr kumimoji="1" lang="en-US" altLang="zh-CN" sz="2400" dirty="0"/>
              <a:t> &lt; </a:t>
            </a:r>
            <a:r>
              <a:rPr kumimoji="1" lang="en-US" altLang="zh-CN" sz="2400" dirty="0" err="1"/>
              <a:t>hash.length</a:t>
            </a:r>
            <a:r>
              <a:rPr kumimoji="1" lang="en-US" altLang="zh-CN" sz="2400" dirty="0"/>
              <a:t>; </a:t>
            </a:r>
            <a:r>
              <a:rPr kumimoji="1" lang="en-US" altLang="zh-CN" sz="2400" dirty="0" err="1"/>
              <a:t>i</a:t>
            </a:r>
            <a:r>
              <a:rPr kumimoji="1" lang="en-US" altLang="zh-CN" sz="2400" dirty="0"/>
              <a:t>++) {</a:t>
            </a:r>
          </a:p>
          <a:p>
            <a:r>
              <a:rPr kumimoji="1" lang="en-US" altLang="zh-CN" sz="2400" dirty="0"/>
              <a:t>        if (hash[</a:t>
            </a:r>
            <a:r>
              <a:rPr kumimoji="1" lang="en-US" altLang="zh-CN" sz="2400" dirty="0" err="1"/>
              <a:t>i</a:t>
            </a:r>
            <a:r>
              <a:rPr kumimoji="1" lang="en-US" altLang="zh-CN" sz="2400" dirty="0"/>
              <a:t>] != input[</a:t>
            </a:r>
            <a:r>
              <a:rPr kumimoji="1" lang="en-US" altLang="zh-CN" sz="2400" dirty="0" err="1"/>
              <a:t>i</a:t>
            </a:r>
            <a:r>
              <a:rPr kumimoji="1" lang="en-US" altLang="zh-CN" sz="2400" dirty="0"/>
              <a:t>]) {</a:t>
            </a:r>
          </a:p>
          <a:p>
            <a:r>
              <a:rPr kumimoji="1" lang="en-US" altLang="zh-CN" sz="2400" dirty="0"/>
              <a:t>            return false</a:t>
            </a:r>
          </a:p>
          <a:p>
            <a:r>
              <a:rPr kumimoji="1" lang="en-US" altLang="zh-CN" sz="2400" dirty="0"/>
              <a:t>        }</a:t>
            </a:r>
          </a:p>
          <a:p>
            <a:r>
              <a:rPr kumimoji="1" lang="en-US" altLang="zh-CN" sz="2400" dirty="0"/>
              <a:t>    }</a:t>
            </a:r>
          </a:p>
          <a:p>
            <a:r>
              <a:rPr kumimoji="1" lang="en-US" altLang="zh-CN" sz="2400" dirty="0"/>
              <a:t>    return true</a:t>
            </a:r>
          </a:p>
          <a:p>
            <a:r>
              <a:rPr kumimoji="1" lang="en-US" altLang="zh-CN" sz="2400" dirty="0"/>
              <a:t>}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98831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B41AE-4CA3-D142-A10A-E0D136213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哈希安全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54B500-9B6B-2240-BB7C-CF69ED78F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zh-CN" altLang="en-US" dirty="0"/>
              <a:t>为什么</a:t>
            </a:r>
            <a:r>
              <a:rPr lang="en-US" altLang="zh-CN" dirty="0"/>
              <a:t> md5/sha1 </a:t>
            </a:r>
            <a:r>
              <a:rPr lang="zh-CN" altLang="en-US" dirty="0"/>
              <a:t>不安全？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可以故意构造出哈希值一样的输入。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危害：</a:t>
            </a:r>
            <a:endParaRPr lang="en-US" altLang="zh-CN" dirty="0"/>
          </a:p>
          <a:p>
            <a:pPr lvl="2"/>
            <a:r>
              <a:rPr lang="en-US" altLang="zh-CN" dirty="0"/>
              <a:t>A</a:t>
            </a:r>
            <a:r>
              <a:rPr lang="zh-CN" altLang="en-US" dirty="0"/>
              <a:t>要给</a:t>
            </a:r>
            <a:r>
              <a:rPr lang="en-US" altLang="zh-CN" dirty="0"/>
              <a:t>B</a:t>
            </a:r>
            <a:r>
              <a:rPr lang="zh-CN" altLang="en-US" dirty="0"/>
              <a:t>发一份合同，对内容进行哈希和签名</a:t>
            </a:r>
            <a:endParaRPr lang="en-US" altLang="zh-CN" dirty="0"/>
          </a:p>
          <a:p>
            <a:pPr lvl="2"/>
            <a:r>
              <a:rPr lang="zh-CN" altLang="en-US" dirty="0"/>
              <a:t>攻击者</a:t>
            </a:r>
            <a:r>
              <a:rPr lang="en-US" altLang="zh-CN" dirty="0"/>
              <a:t>E</a:t>
            </a:r>
            <a:r>
              <a:rPr lang="zh-CN" altLang="en-US" dirty="0"/>
              <a:t>截获这个合同之后，修改合同内容，构造出一样的签名</a:t>
            </a:r>
            <a:endParaRPr lang="en-US" altLang="zh-CN" dirty="0"/>
          </a:p>
          <a:p>
            <a:pPr lvl="2"/>
            <a:r>
              <a:rPr lang="en-US" altLang="zh-CN" dirty="0"/>
              <a:t>E</a:t>
            </a:r>
            <a:r>
              <a:rPr lang="zh-CN" altLang="en-US" dirty="0"/>
              <a:t>把修改后的伪造合同发给</a:t>
            </a:r>
            <a:r>
              <a:rPr lang="en-US" altLang="zh-CN" dirty="0"/>
              <a:t>B</a:t>
            </a:r>
          </a:p>
          <a:p>
            <a:pPr lvl="2"/>
            <a:r>
              <a:rPr lang="en-US" altLang="zh-CN" dirty="0"/>
              <a:t>B</a:t>
            </a:r>
            <a:r>
              <a:rPr lang="zh-CN" altLang="en-US" dirty="0"/>
              <a:t>看到的签名有效，就信任了</a:t>
            </a:r>
            <a:r>
              <a:rPr lang="en-US" altLang="zh-CN" dirty="0"/>
              <a:t>E</a:t>
            </a:r>
            <a:r>
              <a:rPr lang="zh-CN" altLang="en-US" dirty="0"/>
              <a:t>伪造的合同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62156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63A370-03F7-CC4D-8C34-A0A33EC27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对称加密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5181D6-4B5C-9F44-9852-8D6C139D5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233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加密用的密钥和解密用的密钥是同一个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块加密：一次加密</a:t>
            </a:r>
            <a:r>
              <a:rPr kumimoji="1" lang="en-US" altLang="zh-CN" dirty="0"/>
              <a:t>n</a:t>
            </a:r>
            <a:r>
              <a:rPr kumimoji="1" lang="zh-CN" altLang="en-US" dirty="0"/>
              <a:t>个字节（通常是</a:t>
            </a:r>
            <a:r>
              <a:rPr kumimoji="1" lang="en-US" altLang="zh-CN" dirty="0"/>
              <a:t>16</a:t>
            </a:r>
            <a:r>
              <a:rPr kumimoji="1" lang="zh-CN" altLang="en-US" dirty="0"/>
              <a:t>的整数倍），不多不少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流加密：一次加密</a:t>
            </a:r>
            <a:r>
              <a:rPr kumimoji="1" lang="en-US" altLang="zh-CN" dirty="0"/>
              <a:t>1</a:t>
            </a:r>
            <a:r>
              <a:rPr kumimoji="1" lang="zh-CN" altLang="en-US" dirty="0"/>
              <a:t>个字节，一个一个的依次加密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1607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0683DD-29FE-6B49-B374-E9644CD4B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对称加密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532182-CD84-B945-A8D0-BA9230EFE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设计算法： 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sz="2000" dirty="0"/>
              <a:t>对于任意内容 </a:t>
            </a:r>
            <a:r>
              <a:rPr kumimoji="1" lang="en-US" altLang="zh-CN" sz="2000" dirty="0"/>
              <a:t>c</a:t>
            </a:r>
            <a:r>
              <a:rPr kumimoji="1" lang="zh-CN" altLang="en-US" sz="2000" dirty="0"/>
              <a:t> 和 </a:t>
            </a:r>
            <a:r>
              <a:rPr kumimoji="1" lang="en-US" altLang="zh-CN" sz="2000" dirty="0"/>
              <a:t>k</a:t>
            </a:r>
            <a:r>
              <a:rPr kumimoji="1" lang="zh-CN" altLang="en-US" sz="2000" dirty="0"/>
              <a:t>：</a:t>
            </a:r>
            <a:endParaRPr kumimoji="1" lang="en-US" altLang="zh-CN" sz="2000" dirty="0"/>
          </a:p>
          <a:p>
            <a:pPr marL="457200" lvl="1" indent="0">
              <a:buNone/>
            </a:pPr>
            <a:r>
              <a:rPr kumimoji="1" lang="en-US" altLang="zh-CN" sz="2000" dirty="0"/>
              <a:t>e = c + k  </a:t>
            </a:r>
            <a:r>
              <a:rPr kumimoji="1" lang="zh-CN" altLang="en-US" sz="2000" dirty="0"/>
              <a:t>得到加密内容</a:t>
            </a:r>
            <a:endParaRPr kumimoji="1" lang="en-US" altLang="zh-CN" sz="2000" dirty="0"/>
          </a:p>
          <a:p>
            <a:pPr marL="457200" lvl="1" indent="0">
              <a:buNone/>
            </a:pPr>
            <a:r>
              <a:rPr kumimoji="1" lang="en-US" altLang="zh-CN" sz="2000" dirty="0"/>
              <a:t>d = e – k   </a:t>
            </a:r>
            <a:r>
              <a:rPr kumimoji="1" lang="zh-CN" altLang="en-US" sz="2000" dirty="0"/>
              <a:t>得到解密内容</a:t>
            </a:r>
            <a:endParaRPr kumimoji="1" lang="en-US" altLang="zh-CN" sz="2000" dirty="0"/>
          </a:p>
          <a:p>
            <a:pPr marL="457200" lvl="1" indent="0">
              <a:buNone/>
            </a:pPr>
            <a:r>
              <a:rPr kumimoji="1" lang="zh-CN" altLang="en-US" sz="2000" dirty="0"/>
              <a:t>则 </a:t>
            </a:r>
            <a:r>
              <a:rPr kumimoji="1" lang="en-US" altLang="zh-CN" sz="2000" dirty="0"/>
              <a:t>c == d</a:t>
            </a:r>
          </a:p>
          <a:p>
            <a:pPr marL="914400" lvl="2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这是块加密？流加密？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DAC57E-2394-6243-8300-F06007E5727F}"/>
              </a:ext>
            </a:extLst>
          </p:cNvPr>
          <p:cNvSpPr txBox="1"/>
          <p:nvPr/>
        </p:nvSpPr>
        <p:spPr>
          <a:xfrm>
            <a:off x="4600577" y="2444754"/>
            <a:ext cx="35433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function encrypt(content, K) {</a:t>
            </a:r>
          </a:p>
          <a:p>
            <a:r>
              <a:rPr kumimoji="1" lang="en-US" altLang="zh-CN" sz="2000" dirty="0"/>
              <a:t>    for each C in content {</a:t>
            </a:r>
          </a:p>
          <a:p>
            <a:r>
              <a:rPr kumimoji="1" lang="en-US" altLang="zh-CN" sz="2000" dirty="0"/>
              <a:t>         E = C + K</a:t>
            </a:r>
          </a:p>
          <a:p>
            <a:r>
              <a:rPr kumimoji="1" lang="en-US" altLang="zh-CN" sz="2000" dirty="0"/>
              <a:t>         </a:t>
            </a:r>
            <a:r>
              <a:rPr kumimoji="1" lang="en-US" altLang="zh-CN" sz="2000" dirty="0" err="1"/>
              <a:t>encrypted.append</a:t>
            </a:r>
            <a:r>
              <a:rPr kumimoji="1" lang="en-US" altLang="zh-CN" sz="2000" dirty="0"/>
              <a:t>(E)</a:t>
            </a:r>
          </a:p>
          <a:p>
            <a:r>
              <a:rPr kumimoji="1" lang="en-US" altLang="zh-CN" sz="2000" dirty="0"/>
              <a:t>    }</a:t>
            </a:r>
          </a:p>
          <a:p>
            <a:r>
              <a:rPr kumimoji="1" lang="en-US" altLang="zh-CN" sz="2000" dirty="0"/>
              <a:t>    return encrypted</a:t>
            </a:r>
          </a:p>
          <a:p>
            <a:r>
              <a:rPr kumimoji="1" lang="en-US" altLang="zh-CN" sz="2000" dirty="0"/>
              <a:t>}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6689E4-91FD-A346-AE42-6AB4036653BD}"/>
              </a:ext>
            </a:extLst>
          </p:cNvPr>
          <p:cNvSpPr txBox="1"/>
          <p:nvPr/>
        </p:nvSpPr>
        <p:spPr>
          <a:xfrm>
            <a:off x="8320088" y="2429671"/>
            <a:ext cx="38719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/>
              <a:t>function decrypt(encrypted, K) {</a:t>
            </a:r>
          </a:p>
          <a:p>
            <a:r>
              <a:rPr kumimoji="1" lang="en-US" altLang="zh-CN" sz="2000" dirty="0"/>
              <a:t>    for each E in encrypted {</a:t>
            </a:r>
          </a:p>
          <a:p>
            <a:r>
              <a:rPr kumimoji="1" lang="en-US" altLang="zh-CN" sz="2000" dirty="0"/>
              <a:t>         C = E - K</a:t>
            </a:r>
          </a:p>
          <a:p>
            <a:r>
              <a:rPr kumimoji="1" lang="en-US" altLang="zh-CN" sz="2000" dirty="0"/>
              <a:t>         </a:t>
            </a:r>
            <a:r>
              <a:rPr kumimoji="1" lang="en-US" altLang="zh-CN" sz="2000" dirty="0" err="1"/>
              <a:t>content.append</a:t>
            </a:r>
            <a:r>
              <a:rPr kumimoji="1" lang="en-US" altLang="zh-CN" sz="2000" dirty="0"/>
              <a:t>(C)</a:t>
            </a:r>
          </a:p>
          <a:p>
            <a:r>
              <a:rPr kumimoji="1" lang="en-US" altLang="zh-CN" sz="2000" dirty="0"/>
              <a:t>    }</a:t>
            </a:r>
          </a:p>
          <a:p>
            <a:r>
              <a:rPr kumimoji="1" lang="en-US" altLang="zh-CN" sz="2000" dirty="0"/>
              <a:t>    return content</a:t>
            </a:r>
          </a:p>
          <a:p>
            <a:r>
              <a:rPr kumimoji="1" lang="en-US" altLang="zh-CN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5460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F3798-F26B-514D-B990-7624C0453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对称加密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FF8AFB-4BA9-B54E-B63E-AD9A15D84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常见的块加密算法</a:t>
            </a:r>
            <a:endParaRPr kumimoji="1" lang="en-US" altLang="zh-CN" dirty="0"/>
          </a:p>
          <a:p>
            <a:pPr lvl="1"/>
            <a:r>
              <a:rPr kumimoji="1" lang="en-US" altLang="zh-CN" strike="sngStrike" dirty="0"/>
              <a:t>3DES (Data Encryption Standard)</a:t>
            </a:r>
          </a:p>
          <a:p>
            <a:pPr lvl="2"/>
            <a:r>
              <a:rPr kumimoji="1" lang="en-US" altLang="zh-CN" dirty="0"/>
              <a:t>Key Size: 56bit</a:t>
            </a:r>
          </a:p>
          <a:p>
            <a:pPr lvl="2"/>
            <a:r>
              <a:rPr kumimoji="1" lang="en-US" altLang="zh-CN" dirty="0"/>
              <a:t>Block Size: 64bit</a:t>
            </a:r>
          </a:p>
          <a:p>
            <a:pPr lvl="2"/>
            <a:endParaRPr kumimoji="1" lang="en-US" altLang="zh-CN" dirty="0"/>
          </a:p>
          <a:p>
            <a:pPr lvl="1"/>
            <a:r>
              <a:rPr kumimoji="1" lang="en-US" altLang="zh-CN" dirty="0"/>
              <a:t>AES (Advanced Encryption Standard)</a:t>
            </a:r>
          </a:p>
          <a:p>
            <a:pPr lvl="2"/>
            <a:r>
              <a:rPr kumimoji="1" lang="en-US" altLang="zh-CN" dirty="0"/>
              <a:t>Block Size: 128bit</a:t>
            </a:r>
          </a:p>
          <a:p>
            <a:pPr lvl="2"/>
            <a:r>
              <a:rPr kumimoji="1" lang="en-US" altLang="zh-CN" dirty="0"/>
              <a:t>Key Size: 128/192/256bit</a:t>
            </a:r>
          </a:p>
          <a:p>
            <a:pPr lvl="2"/>
            <a:r>
              <a:rPr kumimoji="1" lang="en-US" altLang="zh-CN" dirty="0"/>
              <a:t>Round: 10/12/14</a:t>
            </a:r>
          </a:p>
          <a:p>
            <a:pPr lvl="2"/>
            <a:endParaRPr kumimoji="1" lang="zh-CN" altLang="en-US" dirty="0"/>
          </a:p>
        </p:txBody>
      </p:sp>
      <p:pic>
        <p:nvPicPr>
          <p:cNvPr id="5122" name="Picture 2" descr="“aes”的图片搜索结果">
            <a:extLst>
              <a:ext uri="{FF2B5EF4-FFF2-40B4-BE49-F238E27FC236}">
                <a16:creationId xmlns:a16="http://schemas.microsoft.com/office/drawing/2014/main" id="{D1BD8642-C3F5-0348-9998-3F7189A86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474" y="173214"/>
            <a:ext cx="4264215" cy="626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02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AB014-E086-694D-8747-CD3C90CE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对称加密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5A1E67-E26C-4847-BB88-7A09D61A4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Padding </a:t>
            </a:r>
            <a:r>
              <a:rPr kumimoji="1" lang="zh-CN" altLang="en-US" dirty="0"/>
              <a:t>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选择了</a:t>
            </a:r>
            <a:r>
              <a:rPr kumimoji="1" lang="en-US" altLang="zh-CN" dirty="0"/>
              <a:t>AES</a:t>
            </a:r>
            <a:r>
              <a:rPr kumimoji="1" lang="zh-CN" altLang="en-US" dirty="0"/>
              <a:t> 算法，</a:t>
            </a:r>
            <a:r>
              <a:rPr kumimoji="1" lang="en-US" altLang="zh-CN" dirty="0"/>
              <a:t>128bit</a:t>
            </a:r>
            <a:r>
              <a:rPr kumimoji="1" lang="zh-CN" altLang="en-US" dirty="0"/>
              <a:t>一个块，</a:t>
            </a:r>
            <a:r>
              <a:rPr kumimoji="1" lang="en-US" altLang="zh-CN" dirty="0"/>
              <a:t>16</a:t>
            </a:r>
            <a:r>
              <a:rPr kumimoji="1" lang="zh-CN" altLang="en-US" dirty="0"/>
              <a:t>个字节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要加密的数据只有</a:t>
            </a:r>
            <a:r>
              <a:rPr kumimoji="1" lang="en-US" altLang="zh-CN" dirty="0"/>
              <a:t>7</a:t>
            </a:r>
            <a:r>
              <a:rPr kumimoji="1" lang="zh-CN" altLang="en-US" dirty="0"/>
              <a:t>字节，怎么办？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PKCS7 Padding</a:t>
            </a:r>
          </a:p>
          <a:p>
            <a:pPr lvl="1"/>
            <a:r>
              <a:rPr kumimoji="1" lang="zh-CN" altLang="en-US" dirty="0"/>
              <a:t>距离</a:t>
            </a:r>
            <a:r>
              <a:rPr kumimoji="1" lang="en-US" altLang="zh-CN" dirty="0"/>
              <a:t>16</a:t>
            </a:r>
            <a:r>
              <a:rPr kumimoji="1" lang="zh-CN" altLang="en-US" dirty="0"/>
              <a:t>整数倍，缺“几”个字节就补几个“几”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[x, x, x, x, x, x, x, 0x09, 0x09, 0x09, 0x09, 0x09, 0x09, 0x09, 0x09 , 0x09]</a:t>
            </a:r>
          </a:p>
          <a:p>
            <a:pPr lvl="1"/>
            <a:r>
              <a:rPr kumimoji="1" lang="en-US" altLang="zh-CN" dirty="0"/>
              <a:t>[x, x, x, x, x, x, x, x, x, x, x, x, x, x, x, 0x01]</a:t>
            </a:r>
          </a:p>
          <a:p>
            <a:pPr lvl="1"/>
            <a:r>
              <a:rPr kumimoji="1" lang="en-US" altLang="zh-CN" dirty="0"/>
              <a:t>[x, 15, 15, 15, 15, 15, 15, 15, 15, 15, 15, 15, 15, 15, 15, 15]</a:t>
            </a:r>
            <a:endParaRPr kumimoji="1" lang="zh-CN" altLang="en-US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思考：恰好 </a:t>
            </a:r>
            <a:r>
              <a:rPr kumimoji="1" lang="en-US" altLang="zh-CN" dirty="0"/>
              <a:t>16</a:t>
            </a:r>
            <a:r>
              <a:rPr kumimoji="1" lang="zh-CN" altLang="en-US" dirty="0"/>
              <a:t> 字节怎么办？</a:t>
            </a:r>
          </a:p>
        </p:txBody>
      </p:sp>
    </p:spTree>
    <p:extLst>
      <p:ext uri="{BB962C8B-B14F-4D97-AF65-F5344CB8AC3E}">
        <p14:creationId xmlns:p14="http://schemas.microsoft.com/office/powerpoint/2010/main" val="3773689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90D9A-F040-B041-A9F8-C17279D04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对称加密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EE1A55-F1B5-F54F-A478-D52422BEC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IV (initialization vector) </a:t>
            </a:r>
            <a:r>
              <a:rPr kumimoji="1" lang="zh-CN" altLang="en-US" dirty="0"/>
              <a:t>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任何算法，都是确定性的输出（不确定输出的不叫算法，叫随机模拟）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同样的内容，同样的密钥，加密输出内容也必然一样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容易被攻击者暴力分析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en-US" altLang="zh-CN" dirty="0"/>
              <a:t>IV</a:t>
            </a:r>
            <a:r>
              <a:rPr kumimoji="1" lang="zh-CN" altLang="en-US" dirty="0"/>
              <a:t>可以指定加密过程的初始状态，不同的</a:t>
            </a:r>
            <a:r>
              <a:rPr kumimoji="1" lang="en-US" altLang="zh-CN" dirty="0"/>
              <a:t>IV</a:t>
            </a:r>
            <a:r>
              <a:rPr kumimoji="1" lang="zh-CN" altLang="en-US" dirty="0"/>
              <a:t>会导致不同的输出结果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当然，解密的时候也需要正确的</a:t>
            </a:r>
            <a:r>
              <a:rPr kumimoji="1" lang="en-US" altLang="zh-CN" dirty="0"/>
              <a:t>IV</a:t>
            </a:r>
            <a:r>
              <a:rPr kumimoji="1" lang="zh-CN" altLang="en-US" dirty="0"/>
              <a:t>才能解密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默认的</a:t>
            </a:r>
            <a:r>
              <a:rPr kumimoji="1" lang="en-US" altLang="zh-CN" dirty="0"/>
              <a:t>IV</a:t>
            </a:r>
            <a:r>
              <a:rPr kumimoji="1" lang="zh-CN" altLang="en-US" dirty="0"/>
              <a:t>都是全</a:t>
            </a:r>
            <a:r>
              <a:rPr kumimoji="1" lang="en-US" altLang="zh-CN" dirty="0"/>
              <a:t> 0x00 </a:t>
            </a:r>
            <a:r>
              <a:rPr kumimoji="1" lang="zh-CN" altLang="en-US" dirty="0"/>
              <a:t>的空内容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002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C26DDF-34C0-2347-AE68-6B5648A8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数据与编码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C35A03-30F7-6146-B9E7-E90C31BD1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程序始终是在与内存打交道。现代系统字节是最常见单位。</a:t>
            </a:r>
            <a:endParaRPr kumimoji="1" lang="en-US" altLang="zh-CN" dirty="0"/>
          </a:p>
          <a:p>
            <a:r>
              <a:rPr kumimoji="1" lang="zh-CN" altLang="en-US" dirty="0"/>
              <a:t>常见的内存布局是  </a:t>
            </a:r>
            <a:r>
              <a:rPr kumimoji="1" lang="en-US" altLang="zh-CN" dirty="0"/>
              <a:t>Little-Endian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Big-Endian</a:t>
            </a:r>
          </a:p>
          <a:p>
            <a:r>
              <a:rPr kumimoji="1" lang="zh-CN" altLang="en-US" dirty="0"/>
              <a:t>参考 </a:t>
            </a:r>
            <a:r>
              <a:rPr kumimoji="1" lang="en-US" altLang="zh-CN" dirty="0">
                <a:hlinkClick r:id="rId2"/>
              </a:rPr>
              <a:t>https://www.jianshu.com/p/024ce090acfa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对于  </a:t>
            </a:r>
            <a:r>
              <a:rPr kumimoji="1" lang="en-US" altLang="zh-CN" dirty="0" err="1"/>
              <a:t>int</a:t>
            </a:r>
            <a:r>
              <a:rPr kumimoji="1" lang="en-US" altLang="zh-CN" dirty="0"/>
              <a:t> x = 0x0A0B0C0D</a:t>
            </a: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7697ED-2089-FB48-B419-0152D1FA3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250"/>
          <a:stretch/>
        </p:blipFill>
        <p:spPr>
          <a:xfrm>
            <a:off x="1136650" y="4695705"/>
            <a:ext cx="3632200" cy="6000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642A73-6399-3C41-8B5E-48789C35C7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673"/>
          <a:stretch/>
        </p:blipFill>
        <p:spPr>
          <a:xfrm>
            <a:off x="6927850" y="4678244"/>
            <a:ext cx="3594100" cy="63896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5200358-BF73-694B-BCE6-6399E82015FF}"/>
              </a:ext>
            </a:extLst>
          </p:cNvPr>
          <p:cNvSpPr txBox="1"/>
          <p:nvPr/>
        </p:nvSpPr>
        <p:spPr>
          <a:xfrm>
            <a:off x="2014538" y="5430717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Little-Endian 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397910-C355-8C4A-AA2A-263CBF226CAE}"/>
              </a:ext>
            </a:extLst>
          </p:cNvPr>
          <p:cNvSpPr txBox="1"/>
          <p:nvPr/>
        </p:nvSpPr>
        <p:spPr>
          <a:xfrm>
            <a:off x="7971328" y="5430717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Big-Endian 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5C08617-5212-7442-B85C-E92EF314359F}"/>
              </a:ext>
            </a:extLst>
          </p:cNvPr>
          <p:cNvSpPr txBox="1"/>
          <p:nvPr/>
        </p:nvSpPr>
        <p:spPr>
          <a:xfrm>
            <a:off x="683539" y="5957649"/>
            <a:ext cx="453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相当于 </a:t>
            </a:r>
            <a:r>
              <a:rPr kumimoji="1" lang="en-US" altLang="zh-CN" dirty="0"/>
              <a:t>byte[] b = { 0x0D, 0x0C, 0x0B, 0x0A }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85F8803-295D-4F42-B2A1-26B6E84FB95D}"/>
              </a:ext>
            </a:extLst>
          </p:cNvPr>
          <p:cNvSpPr txBox="1"/>
          <p:nvPr/>
        </p:nvSpPr>
        <p:spPr>
          <a:xfrm>
            <a:off x="6373936" y="5957649"/>
            <a:ext cx="453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相当于 </a:t>
            </a:r>
            <a:r>
              <a:rPr kumimoji="1" lang="en-US" altLang="zh-CN" dirty="0"/>
              <a:t>byte[] b = { 0x0A, 0x0B, 0x0C, 0x0D 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340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8A6A7A-CD0F-3940-83DF-E73BC95CA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对称加密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65FA54-5F24-784A-AA3D-310C5C7EF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加密模式问题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还是那个问题：同样的输入，必然对应同样的输出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对于海量数据，如果每个数据块都独立加密，还是容易把特征暴露出来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每个块都独立加密的模式，叫 </a:t>
            </a:r>
            <a:r>
              <a:rPr kumimoji="1" lang="en-US" altLang="zh-CN" dirty="0"/>
              <a:t>ECB</a:t>
            </a:r>
            <a:endParaRPr kumimoji="1" lang="zh-CN" altLang="en-US" dirty="0"/>
          </a:p>
        </p:txBody>
      </p:sp>
      <p:pic>
        <p:nvPicPr>
          <p:cNvPr id="1026" name="Picture 2" descr="Tux.jpg">
            <a:extLst>
              <a:ext uri="{FF2B5EF4-FFF2-40B4-BE49-F238E27FC236}">
                <a16:creationId xmlns:a16="http://schemas.microsoft.com/office/drawing/2014/main" id="{F99BE45C-F3E9-694D-B3F2-E5D36E00D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48" y="3866357"/>
            <a:ext cx="2489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ux ecb.jpg">
            <a:extLst>
              <a:ext uri="{FF2B5EF4-FFF2-40B4-BE49-F238E27FC236}">
                <a16:creationId xmlns:a16="http://schemas.microsoft.com/office/drawing/2014/main" id="{4265B5A6-0F6E-D040-A896-62721C525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959" y="4001294"/>
            <a:ext cx="2489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CB encryption.svg">
            <a:extLst>
              <a:ext uri="{FF2B5EF4-FFF2-40B4-BE49-F238E27FC236}">
                <a16:creationId xmlns:a16="http://schemas.microsoft.com/office/drawing/2014/main" id="{4C74725A-4568-BF42-A542-9528A55C5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41" y="3866357"/>
            <a:ext cx="6846167" cy="275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980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EDC4C1-A8D6-A142-BEAF-B8312E666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对称加密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0CE1D3-60E0-AA40-9ACD-820412470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5213"/>
          </a:xfrm>
        </p:spPr>
        <p:txBody>
          <a:bodyPr>
            <a:normAutofit/>
          </a:bodyPr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加密模式问题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让前一个块的输出，变成下一个块的输入的一部分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初始条件不一样，下一个块的输出必然不一样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这种不确定性会一直传递下去并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lang="en-US" altLang="zh-CN" dirty="0"/>
              <a:t>CBC, OCB, CFB, CTR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CTR</a:t>
            </a:r>
            <a:r>
              <a:rPr lang="zh-CN" altLang="en-US" dirty="0"/>
              <a:t>模式还可以把块加密转为流加密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zh-CN" altLang="en-US" dirty="0"/>
              <a:t>参考：</a:t>
            </a:r>
            <a:r>
              <a:rPr lang="en-US" altLang="zh-CN" dirty="0">
                <a:hlinkClick r:id="rId2"/>
              </a:rPr>
              <a:t>https://en.wikipedia.org/wiki/Block_cipher_mode_of_operation</a:t>
            </a:r>
            <a:r>
              <a:rPr lang="zh-CN" altLang="en-US" dirty="0"/>
              <a:t> （有中文页面）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b="1" dirty="0"/>
          </a:p>
        </p:txBody>
      </p:sp>
      <p:pic>
        <p:nvPicPr>
          <p:cNvPr id="2050" name="Picture 2" descr="Tux secure.jpg">
            <a:extLst>
              <a:ext uri="{FF2B5EF4-FFF2-40B4-BE49-F238E27FC236}">
                <a16:creationId xmlns:a16="http://schemas.microsoft.com/office/drawing/2014/main" id="{E655E635-7A22-9345-BFB6-608ADAB09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0936" y="3041979"/>
            <a:ext cx="2225290" cy="245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BC encryption.svg">
            <a:extLst>
              <a:ext uri="{FF2B5EF4-FFF2-40B4-BE49-F238E27FC236}">
                <a16:creationId xmlns:a16="http://schemas.microsoft.com/office/drawing/2014/main" id="{6EA2551A-DE4B-B548-A655-B493D9BE6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962" y="111126"/>
            <a:ext cx="7278689" cy="293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789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FD100-D951-8244-8491-DC65E86F7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对称加密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856DC3-AB43-4346-9165-9952A7207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参数总结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加密算法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大小 </a:t>
            </a:r>
            <a:r>
              <a:rPr kumimoji="1" lang="en-US" altLang="zh-CN" dirty="0"/>
              <a:t>Block Size /  Key Size</a:t>
            </a:r>
          </a:p>
          <a:p>
            <a:pPr lvl="1"/>
            <a:r>
              <a:rPr kumimoji="1" lang="zh-CN" altLang="en-US" dirty="0"/>
              <a:t>循环轮次 </a:t>
            </a:r>
            <a:r>
              <a:rPr kumimoji="1" lang="en-US" altLang="zh-CN" dirty="0"/>
              <a:t>Round</a:t>
            </a:r>
          </a:p>
          <a:p>
            <a:pPr lvl="1"/>
            <a:r>
              <a:rPr kumimoji="1" lang="zh-CN" altLang="en-US" dirty="0"/>
              <a:t>数据对齐 </a:t>
            </a:r>
            <a:r>
              <a:rPr kumimoji="1" lang="en-US" altLang="zh-CN" dirty="0"/>
              <a:t>Padding</a:t>
            </a:r>
          </a:p>
          <a:p>
            <a:pPr lvl="1"/>
            <a:r>
              <a:rPr kumimoji="1" lang="zh-CN" altLang="en-US" dirty="0"/>
              <a:t>初始向量 </a:t>
            </a:r>
            <a:r>
              <a:rPr kumimoji="1" lang="en-US" altLang="zh-CN" dirty="0"/>
              <a:t>IV</a:t>
            </a:r>
          </a:p>
          <a:p>
            <a:pPr lvl="1"/>
            <a:r>
              <a:rPr kumimoji="1" lang="zh-CN" altLang="en-US" dirty="0"/>
              <a:t>加密模式 </a:t>
            </a:r>
            <a:r>
              <a:rPr kumimoji="1" lang="en-US" altLang="zh-CN" dirty="0"/>
              <a:t>ECB/CBC/OFB 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1897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9F929-8D18-1048-8C69-98E818C4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对称加密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9EF1CC-F872-AE44-A2C1-39F3B3493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流加密流程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读一个字节，加密一次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解密流程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读一个字节，解密一次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常见算法</a:t>
            </a:r>
            <a:endParaRPr kumimoji="1" lang="en-US" altLang="zh-CN" dirty="0"/>
          </a:p>
          <a:p>
            <a:pPr lvl="1"/>
            <a:r>
              <a:rPr kumimoji="1" lang="en-US" altLang="zh-CN" dirty="0">
                <a:hlinkClick r:id="rId2"/>
              </a:rPr>
              <a:t>https://en.wikipedia.org/wiki/Stream_cipher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RC</a:t>
            </a:r>
            <a:r>
              <a:rPr kumimoji="1" lang="zh-CN" altLang="en-US" dirty="0"/>
              <a:t>系列基本凉了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AES-CTR </a:t>
            </a:r>
            <a:r>
              <a:rPr kumimoji="1" lang="zh-CN" altLang="en-US" dirty="0"/>
              <a:t>有些瑕疵需要注意，可考虑</a:t>
            </a:r>
            <a:r>
              <a:rPr kumimoji="1" lang="en-US" altLang="zh-CN" dirty="0"/>
              <a:t>CCM</a:t>
            </a:r>
            <a:r>
              <a:rPr kumimoji="1" lang="zh-CN" altLang="en-US" dirty="0"/>
              <a:t>模式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现在常用 </a:t>
            </a:r>
            <a:r>
              <a:rPr kumimoji="1" lang="en-US" altLang="zh-CN" dirty="0"/>
              <a:t>Salsa20/</a:t>
            </a:r>
            <a:r>
              <a:rPr kumimoji="1" lang="en-US" altLang="zh-CN" dirty="0" err="1"/>
              <a:t>Chacha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有兴趣的自行了解</a:t>
            </a:r>
          </a:p>
        </p:txBody>
      </p:sp>
    </p:spTree>
    <p:extLst>
      <p:ext uri="{BB962C8B-B14F-4D97-AF65-F5344CB8AC3E}">
        <p14:creationId xmlns:p14="http://schemas.microsoft.com/office/powerpoint/2010/main" val="508780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F57DAC-CA78-5548-8F50-32C7FC731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群环域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86D349-F89B-3D41-A863-F6F3F4AC8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5429249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以下内容纯科普，不严谨。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所有的“有理数”和“加法”运算。这就是一个“群”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有理数都有对应的负数，可以计算减法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加法有结合律：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a+b</a:t>
            </a:r>
            <a:r>
              <a:rPr kumimoji="1" lang="en-US" altLang="zh-CN" dirty="0"/>
              <a:t>)+c = a+(</a:t>
            </a:r>
            <a:r>
              <a:rPr kumimoji="1" lang="en-US" altLang="zh-CN" dirty="0" err="1"/>
              <a:t>b+c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zh-CN" altLang="en-US" dirty="0"/>
              <a:t>计算结果还是有理数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在这个群里面，添加“乘法”运算。这就是一个“环”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乘法有交换律：</a:t>
            </a:r>
            <a:r>
              <a:rPr kumimoji="1" lang="en-US" altLang="zh-CN" dirty="0"/>
              <a:t>a*b=b*a</a:t>
            </a:r>
          </a:p>
          <a:p>
            <a:pPr lvl="1"/>
            <a:r>
              <a:rPr kumimoji="1" lang="zh-CN" altLang="en-US" dirty="0"/>
              <a:t>计算结果还是有理数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在这个“环”里面，添加“除法”运算。这就是一个“域”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可以计算加减乘除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计算结果还是有理数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3709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66DA23-D6A4-2A46-93F4-A6BED6CDF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密码学与群环域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6B982A4-F19B-934B-87D8-C14107326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zh-CN" altLang="en-US" dirty="0"/>
              <a:t>无限域</a:t>
            </a:r>
            <a:endParaRPr lang="en-US" altLang="zh-CN" dirty="0"/>
          </a:p>
          <a:p>
            <a:pPr lvl="1"/>
            <a:r>
              <a:rPr lang="zh-CN" altLang="en-US" dirty="0"/>
              <a:t>有理数</a:t>
            </a:r>
            <a:endParaRPr lang="en-US" altLang="zh-CN" dirty="0"/>
          </a:p>
          <a:p>
            <a:pPr lvl="1"/>
            <a:r>
              <a:rPr lang="zh-CN" altLang="en-US" dirty="0"/>
              <a:t>实数</a:t>
            </a:r>
            <a:endParaRPr lang="en-US" altLang="zh-CN" dirty="0"/>
          </a:p>
          <a:p>
            <a:pPr lvl="1"/>
            <a:r>
              <a:rPr lang="zh-CN" altLang="en-US" dirty="0"/>
              <a:t>虚数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（以上在密码学里都用不上）</a:t>
            </a:r>
            <a:endParaRPr lang="en-US" altLang="zh-CN" dirty="0"/>
          </a:p>
          <a:p>
            <a:r>
              <a:rPr lang="zh-CN" altLang="en-US" dirty="0"/>
              <a:t>有限域（伽罗瓦域）</a:t>
            </a:r>
            <a:endParaRPr lang="en-US" altLang="zh-CN" dirty="0"/>
          </a:p>
          <a:p>
            <a:pPr lvl="1"/>
            <a:r>
              <a:rPr lang="en-US" altLang="zh-CN" dirty="0"/>
              <a:t>GF(n)  </a:t>
            </a:r>
            <a:r>
              <a:rPr lang="zh-CN" altLang="en-US" dirty="0"/>
              <a:t>有</a:t>
            </a:r>
            <a:r>
              <a:rPr lang="en-US" altLang="zh-CN" dirty="0"/>
              <a:t>n</a:t>
            </a:r>
            <a:r>
              <a:rPr lang="zh-CN" altLang="en-US" dirty="0"/>
              <a:t>个元素的有限域</a:t>
            </a:r>
            <a:endParaRPr lang="en-US" altLang="zh-CN" dirty="0"/>
          </a:p>
          <a:p>
            <a:pPr lvl="1"/>
            <a:r>
              <a:rPr lang="zh-CN" altLang="en-US" dirty="0"/>
              <a:t>可用于解方程：椭圆曲线 </a:t>
            </a:r>
            <a:r>
              <a:rPr lang="en-US" altLang="zh-CN" dirty="0"/>
              <a:t>ECC</a:t>
            </a:r>
          </a:p>
          <a:p>
            <a:r>
              <a:rPr lang="zh-CN" altLang="en-US" dirty="0"/>
              <a:t>整数群</a:t>
            </a:r>
            <a:endParaRPr lang="en-US" altLang="zh-CN" dirty="0"/>
          </a:p>
          <a:p>
            <a:pPr lvl="1"/>
            <a:r>
              <a:rPr lang="zh-CN" altLang="en-US" dirty="0"/>
              <a:t>加法乘法运算，结果还是整数</a:t>
            </a:r>
            <a:endParaRPr lang="en-US" altLang="zh-CN" dirty="0"/>
          </a:p>
          <a:p>
            <a:pPr lvl="1"/>
            <a:r>
              <a:rPr lang="zh-CN" altLang="en-US" dirty="0"/>
              <a:t>可用于求模：质数分解 </a:t>
            </a:r>
            <a:r>
              <a:rPr lang="en-US" altLang="zh-CN" dirty="0"/>
              <a:t>RSA</a:t>
            </a:r>
            <a:r>
              <a:rPr lang="zh-CN" altLang="en-US" dirty="0"/>
              <a:t>，离散对数</a:t>
            </a:r>
            <a:r>
              <a:rPr lang="en-US" altLang="zh-CN" dirty="0"/>
              <a:t>DSA</a:t>
            </a:r>
          </a:p>
          <a:p>
            <a:pPr lvl="1"/>
            <a:endParaRPr lang="zh-CN" altLang="en-US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247078E8-B9B5-B94B-B204-7712FA4F4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612" y="228600"/>
            <a:ext cx="6735181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37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3FC520-5917-E947-ADBB-E31EAB94A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密码学与群环域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C7023F-71D6-5D4D-AA67-8904F898F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ECC</a:t>
            </a:r>
          </a:p>
          <a:p>
            <a:pPr lvl="1"/>
            <a:r>
              <a:rPr kumimoji="1" lang="zh-CN" altLang="en-US" dirty="0"/>
              <a:t>私钥 </a:t>
            </a:r>
            <a:r>
              <a:rPr kumimoji="1" lang="en-US" altLang="zh-CN" dirty="0"/>
              <a:t>k</a:t>
            </a:r>
            <a:r>
              <a:rPr kumimoji="1" lang="zh-CN" altLang="en-US" dirty="0"/>
              <a:t>，公钥</a:t>
            </a:r>
            <a:r>
              <a:rPr kumimoji="1" lang="en-US" altLang="zh-CN" dirty="0"/>
              <a:t>G, K=k*G</a:t>
            </a:r>
            <a:r>
              <a:rPr kumimoji="1" lang="zh-CN" altLang="en-US" dirty="0"/>
              <a:t>，消息 </a:t>
            </a:r>
            <a:r>
              <a:rPr kumimoji="1" lang="en-US" altLang="zh-CN" dirty="0"/>
              <a:t>M</a:t>
            </a:r>
          </a:p>
          <a:p>
            <a:pPr lvl="1"/>
            <a:r>
              <a:rPr kumimoji="1" lang="zh-CN" altLang="en-US" dirty="0"/>
              <a:t>加密，随机选取</a:t>
            </a:r>
            <a:r>
              <a:rPr kumimoji="1" lang="en-US" altLang="zh-CN" dirty="0"/>
              <a:t>r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C1=</a:t>
            </a:r>
            <a:r>
              <a:rPr kumimoji="1" lang="en-US" altLang="zh-CN" dirty="0" err="1"/>
              <a:t>M+r</a:t>
            </a:r>
            <a:r>
              <a:rPr kumimoji="1" lang="en-US" altLang="zh-CN" dirty="0"/>
              <a:t>*K, C2=r*G</a:t>
            </a:r>
          </a:p>
          <a:p>
            <a:pPr lvl="1"/>
            <a:r>
              <a:rPr kumimoji="1" lang="zh-CN" altLang="en-US" dirty="0"/>
              <a:t>解密 </a:t>
            </a:r>
            <a:r>
              <a:rPr kumimoji="1" lang="en-US" altLang="zh-CN" dirty="0"/>
              <a:t>M=C1-k*C2</a:t>
            </a:r>
          </a:p>
        </p:txBody>
      </p:sp>
      <p:pic>
        <p:nvPicPr>
          <p:cNvPr id="2050" name="Picture 2" descr="Blockchain101-graphs-06.png">
            <a:extLst>
              <a:ext uri="{FF2B5EF4-FFF2-40B4-BE49-F238E27FC236}">
                <a16:creationId xmlns:a16="http://schemas.microsoft.com/office/drawing/2014/main" id="{68D2DA1C-DD2E-F14A-BEA8-41BFDA526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543" y="0"/>
            <a:ext cx="4441457" cy="321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lockchain101-graphs-10.png">
            <a:extLst>
              <a:ext uri="{FF2B5EF4-FFF2-40B4-BE49-F238E27FC236}">
                <a16:creationId xmlns:a16="http://schemas.microsoft.com/office/drawing/2014/main" id="{ACFFABDB-E0C2-E749-BD2F-4A850EFE5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543" y="3212842"/>
            <a:ext cx="3886948" cy="376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18A3D9E-9E53-3046-9274-74F3919F8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444" y="1745951"/>
            <a:ext cx="2692400" cy="508000"/>
          </a:xfrm>
          <a:prstGeom prst="rect">
            <a:avLst/>
          </a:prstGeom>
        </p:spPr>
      </p:pic>
      <p:pic>
        <p:nvPicPr>
          <p:cNvPr id="2056" name="Picture 8" descr="enter image description here">
            <a:extLst>
              <a:ext uri="{FF2B5EF4-FFF2-40B4-BE49-F238E27FC236}">
                <a16:creationId xmlns:a16="http://schemas.microsoft.com/office/drawing/2014/main" id="{E806CB13-FED3-C446-B4B1-241FF17F6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2" y="3601245"/>
            <a:ext cx="3652935" cy="309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073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B3452-C841-BD4B-8ECB-FAD93B110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密码学与群环域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45F796-F5C2-734D-A2A1-77C87AF9E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5213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RSA</a:t>
            </a:r>
          </a:p>
          <a:p>
            <a:pPr lvl="1"/>
            <a:r>
              <a:rPr lang="zh-CN" altLang="en-US" dirty="0"/>
              <a:t>示意图 </a:t>
            </a:r>
            <a:r>
              <a:rPr lang="en-US" altLang="zh-CN" dirty="0"/>
              <a:t>(n=14,e=5,d=11)</a:t>
            </a:r>
            <a:r>
              <a:rPr lang="zh-CN" altLang="en-US" dirty="0"/>
              <a:t> 纯粹</a:t>
            </a:r>
            <a:r>
              <a:rPr lang="en-US" altLang="zh-CN" dirty="0"/>
              <a:t>demo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最小的</a:t>
            </a:r>
            <a:r>
              <a:rPr lang="en-US" altLang="zh-CN" dirty="0"/>
              <a:t>RSA</a:t>
            </a:r>
            <a:r>
              <a:rPr lang="zh-CN" altLang="en-US" dirty="0"/>
              <a:t>参数</a:t>
            </a:r>
            <a:endParaRPr lang="en-US" altLang="zh-CN" dirty="0"/>
          </a:p>
          <a:p>
            <a:pPr marL="914400" lvl="2" indent="0">
              <a:buNone/>
            </a:pPr>
            <a:r>
              <a:rPr lang="en-US" altLang="zh-CN" sz="2400" dirty="0"/>
              <a:t>p=5, q=11</a:t>
            </a:r>
          </a:p>
          <a:p>
            <a:pPr marL="914400" lvl="2" indent="0">
              <a:buNone/>
            </a:pPr>
            <a:r>
              <a:rPr lang="en-US" altLang="zh-CN" sz="2400" dirty="0"/>
              <a:t>n=p*q=55</a:t>
            </a:r>
          </a:p>
          <a:p>
            <a:pPr marL="914400" lvl="2" indent="0">
              <a:buNone/>
            </a:pPr>
            <a:r>
              <a:rPr lang="el-GR" altLang="zh-CN" sz="2400" dirty="0"/>
              <a:t>φ(</a:t>
            </a:r>
            <a:r>
              <a:rPr lang="en-US" altLang="zh-CN" sz="2400" dirty="0"/>
              <a:t>n)=(5-1)(11-1)=40</a:t>
            </a:r>
          </a:p>
          <a:p>
            <a:pPr marL="914400" lvl="2" indent="0">
              <a:buNone/>
            </a:pPr>
            <a:r>
              <a:rPr lang="en-US" altLang="zh-CN" sz="2400" dirty="0"/>
              <a:t>e=3  </a:t>
            </a:r>
            <a:r>
              <a:rPr lang="zh-CN" altLang="en-US" sz="2400" dirty="0"/>
              <a:t> 与</a:t>
            </a:r>
            <a:r>
              <a:rPr lang="el-GR" altLang="zh-CN" sz="2400" dirty="0"/>
              <a:t>φ</a:t>
            </a:r>
            <a:r>
              <a:rPr lang="zh-CN" altLang="en-US" sz="2400" dirty="0"/>
              <a:t>互质</a:t>
            </a:r>
            <a:endParaRPr lang="en-US" altLang="zh-CN" sz="2400" dirty="0"/>
          </a:p>
          <a:p>
            <a:pPr marL="914400" lvl="2" indent="0">
              <a:buNone/>
            </a:pPr>
            <a:r>
              <a:rPr lang="en-US" altLang="zh-CN" sz="2400" dirty="0"/>
              <a:t>d=27</a:t>
            </a:r>
            <a:r>
              <a:rPr lang="zh-CN" altLang="en-US" sz="2400" dirty="0"/>
              <a:t> 满足</a:t>
            </a:r>
            <a:r>
              <a:rPr lang="en-US" altLang="zh-CN" sz="2400" dirty="0"/>
              <a:t>e*d≡1 (mod </a:t>
            </a:r>
            <a:r>
              <a:rPr lang="el-GR" altLang="zh-CN" sz="2400" dirty="0"/>
              <a:t>φ(</a:t>
            </a:r>
            <a:r>
              <a:rPr lang="en-US" altLang="zh-CN" sz="2400" dirty="0"/>
              <a:t>n))</a:t>
            </a:r>
          </a:p>
          <a:p>
            <a:pPr marL="914400" lvl="2" indent="0">
              <a:buNone/>
            </a:pPr>
            <a:endParaRPr lang="en-US" altLang="zh-CN" sz="2400" dirty="0"/>
          </a:p>
          <a:p>
            <a:pPr lvl="1"/>
            <a:r>
              <a:rPr lang="zh-CN" altLang="en-US" sz="2200" dirty="0"/>
              <a:t>公钥 </a:t>
            </a:r>
            <a:r>
              <a:rPr lang="en-US" altLang="zh-CN" sz="2200" dirty="0"/>
              <a:t>(n, e)   </a:t>
            </a:r>
            <a:r>
              <a:rPr lang="zh-CN" altLang="en-US" sz="2200" dirty="0"/>
              <a:t>实际使用的</a:t>
            </a:r>
            <a:r>
              <a:rPr lang="en-US" altLang="zh-CN" sz="2200" dirty="0"/>
              <a:t>e</a:t>
            </a:r>
            <a:r>
              <a:rPr lang="zh-CN" altLang="en-US" sz="2200" dirty="0"/>
              <a:t>是固定的</a:t>
            </a:r>
            <a:r>
              <a:rPr lang="en-US" altLang="zh-CN" sz="2200" dirty="0"/>
              <a:t>65537</a:t>
            </a:r>
          </a:p>
          <a:p>
            <a:pPr lvl="1"/>
            <a:r>
              <a:rPr lang="zh-CN" altLang="en-US" sz="2200" dirty="0"/>
              <a:t>私钥</a:t>
            </a:r>
            <a:r>
              <a:rPr lang="en-US" altLang="zh-CN" sz="2200" dirty="0"/>
              <a:t> (n, d)</a:t>
            </a:r>
          </a:p>
          <a:p>
            <a:pPr lvl="1"/>
            <a:endParaRPr lang="en-US" altLang="zh-CN" sz="2400" dirty="0"/>
          </a:p>
          <a:p>
            <a:pPr marL="457200" lvl="1" indent="0">
              <a:buNone/>
            </a:pPr>
            <a:r>
              <a:rPr kumimoji="1" lang="en-US" altLang="zh-CN" dirty="0">
                <a:hlinkClick r:id="rId3"/>
              </a:rPr>
              <a:t>http://haifux.org/lectures/161/RSA-lecture.pdf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4497DE-97BE-4848-ACB9-0D26A3B50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160" y="1027906"/>
            <a:ext cx="6039428" cy="374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58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184AA-BBA6-054B-95EF-6CEC9C5D7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非对称加密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30AC63-B5E5-744C-9078-E914BB9CC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3788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非对称加密的密钥分为公钥和私钥。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公钥可以分发给任何人。可用于加密数据，或者验证签名有效行。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私钥必须保密。可以用于解密数据，或者对数据进行签名。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公钥和私钥是配对生成的。通过私钥可以推导出公钥，反之不行。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基于“数学上困难”的问题，比如质数分解、方程求根。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从私钥获得公钥：容易。从公钥获得私钥：很难。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公钥加密私钥解密：容易。没有私钥试图解密数据：很难。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私钥签名公钥验证：容易。伪造签名让公钥通过：很难。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39624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BA2E0-7655-7C4F-9B35-568A0D7D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非对称加密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AD6E1E-3D47-0E46-9A37-BD9AF6825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特点与场景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执行速度慢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通常用非对称算法完成密钥交换和签名验证，然后交给对称加密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安全考虑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RSA</a:t>
            </a:r>
            <a:r>
              <a:rPr kumimoji="1" lang="zh-CN" altLang="en-US" dirty="0"/>
              <a:t> </a:t>
            </a:r>
            <a:r>
              <a:rPr kumimoji="1" lang="en-US" altLang="zh-CN" dirty="0"/>
              <a:t>&lt;= 1024 </a:t>
            </a:r>
            <a:r>
              <a:rPr kumimoji="1" lang="zh-CN" altLang="en-US" dirty="0"/>
              <a:t>已经非常不安全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ECC</a:t>
            </a:r>
            <a:r>
              <a:rPr kumimoji="1" lang="zh-CN" altLang="en-US" dirty="0"/>
              <a:t> 的数学逻辑比较复杂，使用不当很容易导致严重的安全漏洞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ECC</a:t>
            </a:r>
            <a:r>
              <a:rPr kumimoji="1" lang="zh-CN" altLang="en-US" dirty="0"/>
              <a:t> 曲线选取也很讲究。有的疑似有后门 </a:t>
            </a:r>
            <a:r>
              <a:rPr kumimoji="1" lang="en-US" altLang="zh-CN" dirty="0">
                <a:hlinkClick r:id="rId3"/>
              </a:rPr>
              <a:t>https://safecurves.cr.yp.to/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思考题：非对称加密，一次能加密多少数据？</a:t>
            </a:r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6142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F744E4-1CF1-C84E-B661-11D3DDDAA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数据与编码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5174ED5-F6CD-3645-B96D-5A72AAE85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468359"/>
              </p:ext>
            </p:extLst>
          </p:nvPr>
        </p:nvGraphicFramePr>
        <p:xfrm>
          <a:off x="1695450" y="2545643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275">
                  <a:extLst>
                    <a:ext uri="{9D8B030D-6E8A-4147-A177-3AD203B41FA5}">
                      <a16:colId xmlns:a16="http://schemas.microsoft.com/office/drawing/2014/main" val="1080407974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680390421"/>
                    </a:ext>
                  </a:extLst>
                </a:gridCol>
                <a:gridCol w="1279524">
                  <a:extLst>
                    <a:ext uri="{9D8B030D-6E8A-4147-A177-3AD203B41FA5}">
                      <a16:colId xmlns:a16="http://schemas.microsoft.com/office/drawing/2014/main" val="3924157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547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CN" dirty="0"/>
                        <a:t>UTF-8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dirty="0"/>
                        <a:t>e4 </a:t>
                      </a:r>
                      <a:r>
                        <a:rPr kumimoji="1" lang="en-US" altLang="zh-CN" dirty="0" err="1"/>
                        <a:t>bd</a:t>
                      </a:r>
                      <a:r>
                        <a:rPr kumimoji="1" lang="en-US" altLang="zh-CN" dirty="0"/>
                        <a:t> a0 e5 a5 </a:t>
                      </a:r>
                      <a:r>
                        <a:rPr kumimoji="1" lang="en-US" altLang="zh-CN" dirty="0" err="1"/>
                        <a:t>bd</a:t>
                      </a:r>
                      <a:r>
                        <a:rPr kumimoji="1" lang="en-US" altLang="zh-CN" dirty="0"/>
                        <a:t> 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827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UTF-16BE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4f 60 59 7d 00 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624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UTF-32</a:t>
                      </a:r>
                      <a:r>
                        <a:rPr kumimoji="1" lang="en-US" altLang="zh-CN" dirty="0"/>
                        <a:t>BE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dirty="0"/>
                        <a:t>00 00 4f 60 00 00 59 7d 00 00 00 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809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UTF-32</a:t>
                      </a:r>
                      <a:r>
                        <a:rPr kumimoji="1" lang="en-US" altLang="zh-CN" dirty="0"/>
                        <a:t>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dirty="0"/>
                        <a:t>60 4f 00 00 7d 59 00 00 21 00 00 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620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zh-CN" dirty="0"/>
                        <a:t>GB2312/GBK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zh-CN" dirty="0"/>
                        <a:t>c4 e3 </a:t>
                      </a:r>
                      <a:r>
                        <a:rPr kumimoji="1" lang="en-US" altLang="zh-CN" dirty="0" err="1"/>
                        <a:t>ba</a:t>
                      </a:r>
                      <a:r>
                        <a:rPr kumimoji="1" lang="en-US" altLang="zh-CN" dirty="0"/>
                        <a:t> c3 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661249"/>
                  </a:ext>
                </a:extLst>
              </a:tr>
            </a:tbl>
          </a:graphicData>
        </a:graphic>
      </p:graphicFrame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5BA9A37-CA7A-5B4D-893A-9FDA5DF23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“你好</a:t>
            </a:r>
            <a:r>
              <a:rPr kumimoji="1" lang="en-US" altLang="zh-CN" dirty="0"/>
              <a:t>!</a:t>
            </a:r>
            <a:r>
              <a:rPr kumimoji="1" lang="zh-CN" altLang="en-US" dirty="0"/>
              <a:t>”占用几个字节？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1E4BD1-BB61-F44E-8A41-665FEA9A4546}"/>
              </a:ext>
            </a:extLst>
          </p:cNvPr>
          <p:cNvSpPr txBox="1"/>
          <p:nvPr/>
        </p:nvSpPr>
        <p:spPr>
          <a:xfrm>
            <a:off x="1149349" y="4891641"/>
            <a:ext cx="9220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自己实验：准备一个 </a:t>
            </a:r>
            <a:r>
              <a:rPr kumimoji="1" lang="en-US" altLang="zh-CN" dirty="0" err="1"/>
              <a:t>a.txt</a:t>
            </a:r>
            <a:r>
              <a:rPr kumimoji="1" lang="en-US" altLang="zh-CN" dirty="0"/>
              <a:t> </a:t>
            </a:r>
            <a:r>
              <a:rPr kumimoji="1" lang="zh-CN" altLang="en-US" dirty="0"/>
              <a:t>文件，内容是 </a:t>
            </a:r>
            <a:r>
              <a:rPr kumimoji="1" lang="en-US" altLang="zh-CN" dirty="0"/>
              <a:t>UTF-8 </a:t>
            </a:r>
            <a:r>
              <a:rPr kumimoji="1" lang="zh-CN" altLang="en-US" dirty="0"/>
              <a:t>的 “你好</a:t>
            </a:r>
            <a:r>
              <a:rPr kumimoji="1" lang="en-US" altLang="zh-CN" dirty="0"/>
              <a:t>!”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可以通过命令 </a:t>
            </a:r>
            <a:r>
              <a:rPr kumimoji="1" lang="en-US" altLang="zh-CN" dirty="0" err="1"/>
              <a:t>iconv</a:t>
            </a:r>
            <a:r>
              <a:rPr kumimoji="1" lang="en-US" altLang="zh-CN" dirty="0"/>
              <a:t> -f UTF-8 -t UTF-16BE </a:t>
            </a:r>
            <a:r>
              <a:rPr kumimoji="1" lang="en-US" altLang="zh-CN" dirty="0" err="1"/>
              <a:t>a.txt</a:t>
            </a:r>
            <a:r>
              <a:rPr kumimoji="1" lang="zh-CN" altLang="en-US" dirty="0"/>
              <a:t> </a:t>
            </a:r>
            <a:r>
              <a:rPr kumimoji="1" lang="en-US" altLang="zh-CN" dirty="0"/>
              <a:t>&gt; </a:t>
            </a:r>
            <a:r>
              <a:rPr kumimoji="1" lang="en-US" altLang="zh-CN" dirty="0" err="1"/>
              <a:t>b.txt</a:t>
            </a:r>
            <a:r>
              <a:rPr kumimoji="1" lang="zh-CN" altLang="en-US" dirty="0"/>
              <a:t> 做编码转换</a:t>
            </a:r>
            <a:endParaRPr kumimoji="1" lang="en-US" altLang="zh-CN" dirty="0"/>
          </a:p>
          <a:p>
            <a:r>
              <a:rPr kumimoji="1" lang="zh-CN" altLang="en-US" dirty="0"/>
              <a:t>可以通过 </a:t>
            </a:r>
            <a:r>
              <a:rPr kumimoji="1" lang="en-US" altLang="zh-CN" dirty="0" err="1"/>
              <a:t>hexdump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b.txt</a:t>
            </a:r>
            <a:r>
              <a:rPr kumimoji="1" lang="en-US" altLang="zh-CN" dirty="0"/>
              <a:t> </a:t>
            </a:r>
            <a:r>
              <a:rPr kumimoji="1" lang="zh-CN" altLang="en-US" dirty="0"/>
              <a:t>查看</a:t>
            </a:r>
            <a:r>
              <a:rPr kumimoji="1" lang="en-US" altLang="zh-CN" dirty="0"/>
              <a:t>16</a:t>
            </a:r>
            <a:r>
              <a:rPr kumimoji="1" lang="zh-CN" altLang="en-US" dirty="0"/>
              <a:t>进制内容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Windows</a:t>
            </a:r>
            <a:r>
              <a:rPr kumimoji="1" lang="zh-CN" altLang="en-US" dirty="0"/>
              <a:t> 用户可以用 </a:t>
            </a:r>
            <a:r>
              <a:rPr kumimoji="1" lang="en-US" altLang="zh-CN" dirty="0"/>
              <a:t>Notepad++ </a:t>
            </a:r>
            <a:r>
              <a:rPr kumimoji="1" lang="zh-CN" altLang="en-US" dirty="0"/>
              <a:t>配合</a:t>
            </a:r>
            <a:r>
              <a:rPr kumimoji="1" lang="en-US" altLang="zh-CN" dirty="0"/>
              <a:t>16</a:t>
            </a:r>
            <a:r>
              <a:rPr kumimoji="1" lang="zh-CN" altLang="en-US" dirty="0"/>
              <a:t>进制编辑器，也可以安装 </a:t>
            </a:r>
            <a:r>
              <a:rPr kumimoji="1" lang="en-US" altLang="zh-CN" dirty="0"/>
              <a:t>WSL (Linux Subsystem)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1324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C0C02-3F3F-CE4C-AE97-BE314C92E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非对称加密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AAC852-65B9-CB49-8B01-CEFE45B15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zh-CN" altLang="en-US" dirty="0"/>
              <a:t>组合在一起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扩展阅读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前向安全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集成加密 </a:t>
            </a:r>
            <a:r>
              <a:rPr kumimoji="1" lang="en-US" altLang="zh-CN" dirty="0"/>
              <a:t>ECIES</a:t>
            </a:r>
          </a:p>
          <a:p>
            <a:pPr lvl="1"/>
            <a:r>
              <a:rPr kumimoji="1" lang="en-US" altLang="zh-CN" dirty="0"/>
              <a:t>DH</a:t>
            </a:r>
            <a:r>
              <a:rPr kumimoji="1" lang="zh-CN" altLang="en-US" dirty="0"/>
              <a:t>密钥交换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6E6F507-29BF-BD45-8BE4-E4ABD6593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849" y="365125"/>
            <a:ext cx="8037153" cy="6192838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AE8AB0D-C141-5F45-A31D-A8C9270FF5A8}"/>
              </a:ext>
            </a:extLst>
          </p:cNvPr>
          <p:cNvGrpSpPr/>
          <p:nvPr/>
        </p:nvGrpSpPr>
        <p:grpSpPr>
          <a:xfrm>
            <a:off x="12353925" y="-10319"/>
            <a:ext cx="6559345" cy="6858000"/>
            <a:chOff x="12353925" y="-10319"/>
            <a:chExt cx="6559345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0178680-F861-A64D-B988-42E96505A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53925" y="-10319"/>
              <a:ext cx="6559345" cy="68580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AEF290F-779C-4F40-A0C0-D23DA4A79657}"/>
                </a:ext>
              </a:extLst>
            </p:cNvPr>
            <p:cNvSpPr txBox="1"/>
            <p:nvPr/>
          </p:nvSpPr>
          <p:spPr>
            <a:xfrm>
              <a:off x="15387638" y="-10319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ECIES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0124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1ABA3-21D6-804D-878A-79FC4BE9B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密钥生成与随机数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947071-05BE-F649-854B-BABBDCB26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zh-CN" altLang="en-US" sz="2400" dirty="0">
                <a:solidFill>
                  <a:srgbClr val="FF0000"/>
                </a:solidFill>
              </a:rPr>
              <a:t>不能用默认的</a:t>
            </a:r>
            <a:r>
              <a:rPr kumimoji="1" lang="en-US" altLang="zh-CN" sz="2400" dirty="0">
                <a:solidFill>
                  <a:srgbClr val="FF0000"/>
                </a:solidFill>
              </a:rPr>
              <a:t>Random</a:t>
            </a:r>
            <a:r>
              <a:rPr kumimoji="1" lang="zh-CN" altLang="en-US" sz="2400" dirty="0">
                <a:solidFill>
                  <a:srgbClr val="FF0000"/>
                </a:solidFill>
              </a:rPr>
              <a:t>！不能用默认的</a:t>
            </a:r>
            <a:r>
              <a:rPr kumimoji="1" lang="en-US" altLang="zh-CN" sz="2400" dirty="0">
                <a:solidFill>
                  <a:srgbClr val="FF0000"/>
                </a:solidFill>
              </a:rPr>
              <a:t>Random</a:t>
            </a:r>
            <a:r>
              <a:rPr kumimoji="1" lang="zh-CN" altLang="en-US" sz="2400" dirty="0">
                <a:solidFill>
                  <a:srgbClr val="FF0000"/>
                </a:solidFill>
              </a:rPr>
              <a:t>！不能用默认的</a:t>
            </a:r>
            <a:r>
              <a:rPr kumimoji="1" lang="en-US" altLang="zh-CN" sz="2400" dirty="0">
                <a:solidFill>
                  <a:srgbClr val="FF0000"/>
                </a:solidFill>
              </a:rPr>
              <a:t>Random</a:t>
            </a:r>
            <a:r>
              <a:rPr kumimoji="1" lang="zh-CN" altLang="en-US" sz="2400" dirty="0">
                <a:solidFill>
                  <a:srgbClr val="FF0000"/>
                </a:solidFill>
              </a:rPr>
              <a:t>！</a:t>
            </a:r>
            <a:endParaRPr kumimoji="1" lang="en-US" altLang="zh-CN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zh-CN" altLang="en-US" sz="2400" dirty="0">
                <a:solidFill>
                  <a:srgbClr val="FF0000"/>
                </a:solidFill>
              </a:rPr>
              <a:t>数学上的伪随机数生成器，容易导致结果可预测，做为密码用途非常不安全。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所有操作系统</a:t>
            </a:r>
            <a:r>
              <a:rPr kumimoji="1" lang="en-US" altLang="zh-CN" dirty="0"/>
              <a:t>/</a:t>
            </a:r>
            <a:r>
              <a:rPr kumimoji="1" lang="zh-CN" altLang="en-US" dirty="0"/>
              <a:t>语言，都提供密码学随机数生成器。会根据硬件的更不可预期的状态，为密钥生成提供更多的“熵”</a:t>
            </a:r>
            <a:r>
              <a:rPr kumimoji="1" lang="en-US" altLang="zh-CN" dirty="0"/>
              <a:t>(</a:t>
            </a:r>
            <a:r>
              <a:rPr kumimoji="1" lang="zh-CN" altLang="en-US" dirty="0"/>
              <a:t>不确定性）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另外值得一提的是，关于“随机</a:t>
            </a:r>
            <a:r>
              <a:rPr kumimoji="1" lang="en-US" altLang="zh-CN" dirty="0"/>
              <a:t>id</a:t>
            </a:r>
            <a:r>
              <a:rPr kumimoji="1" lang="zh-CN" altLang="en-US" dirty="0"/>
              <a:t>”生成：</a:t>
            </a:r>
            <a:r>
              <a:rPr kumimoji="1" lang="en-US" altLang="zh-CN" dirty="0">
                <a:highlight>
                  <a:srgbClr val="C0C0C0"/>
                </a:highlight>
              </a:rPr>
              <a:t>md5(rand()) + time()</a:t>
            </a:r>
            <a:r>
              <a:rPr kumimoji="1" lang="en-US" altLang="zh-CN" dirty="0"/>
              <a:t> </a:t>
            </a:r>
            <a:r>
              <a:rPr kumimoji="1" lang="zh-CN" altLang="en-US" dirty="0"/>
              <a:t>这种方式，通常与直接调用 </a:t>
            </a:r>
            <a:r>
              <a:rPr kumimoji="1" lang="en-US" altLang="zh-CN" dirty="0">
                <a:highlight>
                  <a:srgbClr val="C0C0C0"/>
                </a:highlight>
              </a:rPr>
              <a:t>time()</a:t>
            </a:r>
            <a:r>
              <a:rPr kumimoji="1" lang="zh-CN" altLang="en-US" dirty="0"/>
              <a:t> 的结果的唯一性上没有任何区别。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伪随机数 </a:t>
            </a:r>
            <a:r>
              <a:rPr kumimoji="1" lang="en-US" altLang="zh-CN" dirty="0"/>
              <a:t>rand() </a:t>
            </a:r>
            <a:r>
              <a:rPr kumimoji="1" lang="zh-CN" altLang="en-US" dirty="0"/>
              <a:t>极有可能是根据当前时间戳初始化的。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md5()</a:t>
            </a:r>
            <a:r>
              <a:rPr kumimoji="1" lang="zh-CN" altLang="en-US" dirty="0"/>
              <a:t> 没有提供更多的“熵”，没增加不确定性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最后补一个 </a:t>
            </a:r>
            <a:r>
              <a:rPr kumimoji="1" lang="en-US" altLang="zh-CN" dirty="0"/>
              <a:t>time() </a:t>
            </a:r>
            <a:r>
              <a:rPr kumimoji="1" lang="zh-CN" altLang="en-US" dirty="0"/>
              <a:t>也没比 </a:t>
            </a:r>
            <a:r>
              <a:rPr kumimoji="1" lang="en-US" altLang="zh-CN" dirty="0"/>
              <a:t>rand()</a:t>
            </a:r>
            <a:r>
              <a:rPr kumimoji="1" lang="zh-CN" altLang="en-US" dirty="0"/>
              <a:t> 提供更多的熵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所以极有可能是在同一时刻生成的</a:t>
            </a:r>
            <a:r>
              <a:rPr kumimoji="1" lang="en-US" altLang="zh-CN" dirty="0"/>
              <a:t>id</a:t>
            </a:r>
            <a:r>
              <a:rPr kumimoji="1" lang="zh-CN" altLang="en-US" dirty="0"/>
              <a:t>还是一样的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扩展阅读：信息熵理论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62438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69905-FA15-4D41-8C03-42FB3E1D8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中间人攻击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68DF3C-20C4-7046-9507-0551613E0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MITM Attack</a:t>
            </a:r>
            <a:endParaRPr kumimoji="1" lang="zh-CN" altLang="en-US" dirty="0"/>
          </a:p>
        </p:txBody>
      </p:sp>
      <p:pic>
        <p:nvPicPr>
          <p:cNvPr id="6146" name="Picture 2" descr="“man in the middle attack”的图片搜索结果">
            <a:extLst>
              <a:ext uri="{FF2B5EF4-FFF2-40B4-BE49-F238E27FC236}">
                <a16:creationId xmlns:a16="http://schemas.microsoft.com/office/drawing/2014/main" id="{60E0C4F0-AFE9-7847-BE9A-E99A1A79B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3" y="2486025"/>
            <a:ext cx="81280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565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49FD4-5739-234F-95AA-EA320B92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PKI/CA</a:t>
            </a:r>
            <a:r>
              <a:rPr kumimoji="1" lang="zh-CN" altLang="en-US" dirty="0"/>
              <a:t>体系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5DECB4-7CE7-BA4F-A2DA-ABFD0F339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跟证书与签名链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证书里有什么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公钥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颁发机构与签名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有效时间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用途（用于</a:t>
            </a:r>
            <a:r>
              <a:rPr kumimoji="1" lang="en-US" altLang="zh-CN" dirty="0"/>
              <a:t>https</a:t>
            </a:r>
            <a:r>
              <a:rPr kumimoji="1" lang="zh-CN" altLang="en-US" dirty="0"/>
              <a:t>的会包含域名信息）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其他各种信息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操作系统内置了各大证书颁发机构的根证书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pic>
        <p:nvPicPr>
          <p:cNvPr id="4098" name="Picture 2" descr="File:Chain of trust.svg">
            <a:extLst>
              <a:ext uri="{FF2B5EF4-FFF2-40B4-BE49-F238E27FC236}">
                <a16:creationId xmlns:a16="http://schemas.microsoft.com/office/drawing/2014/main" id="{37F9DD94-628A-3746-8E66-99DD3DDF8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86" y="142875"/>
            <a:ext cx="7328310" cy="430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161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C5738-C238-FD4A-8785-311AA70FB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PKI/CA</a:t>
            </a:r>
            <a:r>
              <a:rPr kumimoji="1" lang="zh-CN" altLang="en-US" dirty="0"/>
              <a:t>体系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9CFDA8-7CD7-EF44-AB23-B25168BEC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HTTPS</a:t>
            </a:r>
          </a:p>
          <a:p>
            <a:pPr lvl="1"/>
            <a:r>
              <a:rPr kumimoji="1" lang="zh-CN" altLang="en-US" dirty="0"/>
              <a:t>很多协议都有</a:t>
            </a:r>
            <a:r>
              <a:rPr kumimoji="1" lang="en-US" altLang="zh-CN" dirty="0"/>
              <a:t>TLS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扩展阅读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DV/OV/EV</a:t>
            </a:r>
            <a:r>
              <a:rPr kumimoji="1" lang="zh-CN" altLang="en-US" dirty="0"/>
              <a:t>证书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泛域名证书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SNI</a:t>
            </a:r>
          </a:p>
          <a:p>
            <a:pPr lvl="1"/>
            <a:r>
              <a:rPr kumimoji="1" lang="en-US" altLang="zh-CN" dirty="0"/>
              <a:t>CRL</a:t>
            </a:r>
            <a:endParaRPr kumimoji="1" lang="zh-CN" altLang="en-US" dirty="0"/>
          </a:p>
        </p:txBody>
      </p:sp>
      <p:pic>
        <p:nvPicPr>
          <p:cNvPr id="5122" name="Picture 2" descr="https://mk0resourcesinfm536w.kinstacdn.com/wp-content/uploads/030514_1418_SSLinDotNET7.png">
            <a:extLst>
              <a:ext uri="{FF2B5EF4-FFF2-40B4-BE49-F238E27FC236}">
                <a16:creationId xmlns:a16="http://schemas.microsoft.com/office/drawing/2014/main" id="{A96CCD73-952C-224B-881A-567A1A14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263" y="658813"/>
            <a:ext cx="7924800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77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9BF0EE-89D1-7544-8C14-4B8332940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PKI/CA</a:t>
            </a:r>
            <a:r>
              <a:rPr kumimoji="1" lang="zh-CN" altLang="en-US" dirty="0"/>
              <a:t>体系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972EA5-1254-5D47-9EF0-A2236421D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交叉签名与中间证书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系统内置证书很难更新怎么办？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借助已经内置的证书交叉签名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握手时把中间证书也发给客户端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2576BC-BD38-C949-97B7-D73E35863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5770354" cy="3508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8564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E946F-6EEA-E142-8205-EC99DF98E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Q/A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4D20FF-FBC9-7544-8CC4-6EE8D369C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数据与编码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混淆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哈希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对称加密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非对称加密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PKI/CA</a:t>
            </a:r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更多话题：旁路攻击，一次性密码，零知识证明，量子密码，密码芯片相关（</a:t>
            </a:r>
            <a:r>
              <a:rPr kumimoji="1" lang="en-US" altLang="zh-CN" dirty="0"/>
              <a:t>TEE/TPM/SGX</a:t>
            </a:r>
            <a:r>
              <a:rPr kumimoji="1" lang="zh-CN" altLang="en-US" dirty="0"/>
              <a:t>），生物密码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8096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F6A72F-1E91-0D42-97B5-6C787661B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数据与编码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BCD524-3A1C-5143-8A1A-6FF93B297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1636"/>
          </a:xfrm>
        </p:spPr>
        <p:txBody>
          <a:bodyPr>
            <a:normAutofit fontScale="47500" lnSpcReduction="20000"/>
          </a:bodyPr>
          <a:lstStyle/>
          <a:p>
            <a:r>
              <a:rPr kumimoji="1" lang="en-US" altLang="zh-CN" dirty="0"/>
              <a:t>Base64</a:t>
            </a:r>
            <a:r>
              <a:rPr kumimoji="1" lang="zh-CN" altLang="en-US" dirty="0"/>
              <a:t>编码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</a:t>
            </a:r>
            <a:r>
              <a:rPr kumimoji="1" lang="en-US" altLang="zh-CN" dirty="0"/>
              <a:t>64</a:t>
            </a:r>
            <a:r>
              <a:rPr kumimoji="1" lang="zh-CN" altLang="en-US" dirty="0"/>
              <a:t>个字符对</a:t>
            </a:r>
            <a:r>
              <a:rPr kumimoji="1" lang="en-US" altLang="zh-CN" dirty="0"/>
              <a:t>byte</a:t>
            </a:r>
            <a:r>
              <a:rPr kumimoji="1" lang="zh-CN" altLang="en-US" dirty="0"/>
              <a:t>（</a:t>
            </a:r>
            <a:r>
              <a:rPr kumimoji="1" lang="en-US" altLang="zh-CN" dirty="0"/>
              <a:t>256</a:t>
            </a:r>
            <a:r>
              <a:rPr kumimoji="1" lang="zh-CN" altLang="en-US" dirty="0"/>
              <a:t>个字符）进行编码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最终长度是原始长度的 </a:t>
            </a:r>
            <a:r>
              <a:rPr kumimoji="1" lang="en-US" altLang="zh-CN" dirty="0"/>
              <a:t>4/3</a:t>
            </a:r>
          </a:p>
          <a:p>
            <a:pPr lvl="1"/>
            <a:r>
              <a:rPr kumimoji="1" lang="zh-CN" altLang="en-US" dirty="0"/>
              <a:t>类似的还有 </a:t>
            </a:r>
            <a:r>
              <a:rPr kumimoji="1" lang="en-US" altLang="zh-CN" dirty="0"/>
              <a:t>Base58, Base24 </a:t>
            </a:r>
            <a:r>
              <a:rPr kumimoji="1" lang="zh-CN" altLang="en-US" dirty="0"/>
              <a:t>等编码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URL</a:t>
            </a:r>
            <a:r>
              <a:rPr kumimoji="1" lang="zh-CN" altLang="en-US" dirty="0"/>
              <a:t>编码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 </a:t>
            </a:r>
            <a:r>
              <a:rPr kumimoji="1" lang="en-US" altLang="zh-CN" dirty="0">
                <a:highlight>
                  <a:srgbClr val="FFFF00"/>
                </a:highlight>
              </a:rPr>
              <a:t>%xx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的方式对</a:t>
            </a:r>
            <a:r>
              <a:rPr kumimoji="1" lang="en-US" altLang="zh-CN" dirty="0"/>
              <a:t>byte</a:t>
            </a:r>
            <a:r>
              <a:rPr kumimoji="1" lang="zh-CN" altLang="en-US" dirty="0"/>
              <a:t>进行编码，其中</a:t>
            </a:r>
            <a:r>
              <a:rPr kumimoji="1" lang="en-US" altLang="zh-CN" dirty="0"/>
              <a:t>xx</a:t>
            </a:r>
            <a:r>
              <a:rPr kumimoji="1" lang="zh-CN" altLang="en-US" dirty="0"/>
              <a:t>是每个</a:t>
            </a:r>
            <a:r>
              <a:rPr kumimoji="1" lang="en-US" altLang="zh-CN" dirty="0"/>
              <a:t>byte</a:t>
            </a:r>
            <a:r>
              <a:rPr kumimoji="1" lang="zh-CN" altLang="en-US" dirty="0"/>
              <a:t>的</a:t>
            </a:r>
            <a:r>
              <a:rPr kumimoji="1" lang="en-US" altLang="zh-CN" dirty="0"/>
              <a:t>16</a:t>
            </a:r>
            <a:r>
              <a:rPr kumimoji="1" lang="zh-CN" altLang="en-US" dirty="0"/>
              <a:t>进制值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遗留的系统还会把“空格”编码成 </a:t>
            </a:r>
            <a:r>
              <a:rPr kumimoji="1" lang="en-US" altLang="zh-CN" dirty="0">
                <a:highlight>
                  <a:srgbClr val="FFFF00"/>
                </a:highlight>
              </a:rPr>
              <a:t>+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HTML</a:t>
            </a:r>
            <a:r>
              <a:rPr kumimoji="1" lang="zh-CN" altLang="en-US" dirty="0"/>
              <a:t>编码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用 </a:t>
            </a:r>
            <a:r>
              <a:rPr kumimoji="1" lang="en-US" altLang="zh-CN" dirty="0">
                <a:highlight>
                  <a:srgbClr val="FFFF00"/>
                </a:highlight>
              </a:rPr>
              <a:t>&amp;</a:t>
            </a:r>
            <a:r>
              <a:rPr kumimoji="1" lang="en-US" altLang="zh-CN" dirty="0"/>
              <a:t> </a:t>
            </a:r>
            <a:r>
              <a:rPr kumimoji="1" lang="zh-CN" altLang="en-US" dirty="0"/>
              <a:t>开头 </a:t>
            </a:r>
            <a:r>
              <a:rPr kumimoji="1" lang="en-US" altLang="zh-CN" dirty="0">
                <a:highlight>
                  <a:srgbClr val="FFFF00"/>
                </a:highlight>
              </a:rPr>
              <a:t>;</a:t>
            </a:r>
            <a:r>
              <a:rPr kumimoji="1" lang="en-US" altLang="zh-CN" dirty="0"/>
              <a:t> </a:t>
            </a:r>
            <a:r>
              <a:rPr kumimoji="1" lang="zh-CN" altLang="en-US" dirty="0"/>
              <a:t>结尾做编码</a:t>
            </a:r>
            <a:endParaRPr kumimoji="1" lang="en-US" altLang="zh-CN" dirty="0"/>
          </a:p>
          <a:p>
            <a:pPr lvl="1"/>
            <a:r>
              <a:rPr kumimoji="1" lang="en-US" altLang="zh-CN" dirty="0">
                <a:highlight>
                  <a:srgbClr val="FFFF00"/>
                </a:highlight>
              </a:rPr>
              <a:t>&amp;delta;</a:t>
            </a:r>
            <a:r>
              <a:rPr kumimoji="1" lang="en-US" altLang="zh-CN" dirty="0"/>
              <a:t> </a:t>
            </a:r>
            <a:r>
              <a:rPr kumimoji="1" lang="zh-CN" altLang="en-US" dirty="0"/>
              <a:t> 和 </a:t>
            </a:r>
            <a:r>
              <a:rPr lang="en-US" altLang="zh-CN" dirty="0">
                <a:highlight>
                  <a:srgbClr val="FFFF00"/>
                </a:highlight>
              </a:rPr>
              <a:t>&amp;#916;</a:t>
            </a:r>
            <a:r>
              <a:rPr lang="zh-CN" altLang="en-US" dirty="0"/>
              <a:t> 和 </a:t>
            </a:r>
            <a:r>
              <a:rPr lang="en-US" altLang="zh-CN" dirty="0">
                <a:highlight>
                  <a:srgbClr val="FFFF00"/>
                </a:highlight>
              </a:rPr>
              <a:t>&amp;#x0394;</a:t>
            </a:r>
            <a:r>
              <a:rPr lang="en-US" altLang="zh-CN" dirty="0"/>
              <a:t> </a:t>
            </a:r>
            <a:r>
              <a:rPr lang="zh-CN" altLang="en-US" dirty="0"/>
              <a:t>都表示 </a:t>
            </a:r>
            <a:r>
              <a:rPr lang="el-GR" altLang="zh-CN" dirty="0"/>
              <a:t>Δ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编程语言转义编码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通常使用反斜杠 </a:t>
            </a:r>
            <a:r>
              <a:rPr kumimoji="1" lang="en-US" altLang="zh-CN" dirty="0">
                <a:highlight>
                  <a:srgbClr val="FFFF00"/>
                </a:highlight>
              </a:rPr>
              <a:t>\</a:t>
            </a:r>
            <a:r>
              <a:rPr kumimoji="1" lang="en-US" altLang="zh-CN" dirty="0"/>
              <a:t> </a:t>
            </a:r>
            <a:r>
              <a:rPr kumimoji="1" lang="zh-CN" altLang="en-US" dirty="0"/>
              <a:t>做为转义字符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当前“看到”的内容，务必结合所处的上下文解读，学习人肉解码的能力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比如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里面写正则表达式  </a:t>
            </a:r>
            <a:r>
              <a:rPr kumimoji="1" lang="en-US" altLang="zh-CN" dirty="0" err="1"/>
              <a:t>s.matches</a:t>
            </a:r>
            <a:r>
              <a:rPr kumimoji="1" lang="en-US" altLang="zh-CN" dirty="0"/>
              <a:t>("\\\\n")</a:t>
            </a:r>
          </a:p>
          <a:p>
            <a:pPr lvl="2"/>
            <a:r>
              <a:rPr kumimoji="1" lang="zh-CN" altLang="en-US" dirty="0"/>
              <a:t>首先看到 </a:t>
            </a:r>
            <a:r>
              <a:rPr kumimoji="1" lang="en-US" altLang="zh-CN" dirty="0"/>
              <a:t>“</a:t>
            </a:r>
            <a:r>
              <a:rPr kumimoji="1" lang="en-US" altLang="zh-CN" dirty="0">
                <a:highlight>
                  <a:srgbClr val="00FF00"/>
                </a:highlight>
              </a:rPr>
              <a:t>\\</a:t>
            </a:r>
            <a:r>
              <a:rPr kumimoji="1" lang="en-US" altLang="zh-CN" dirty="0">
                <a:highlight>
                  <a:srgbClr val="FF0000"/>
                </a:highlight>
              </a:rPr>
              <a:t>\\</a:t>
            </a:r>
            <a:r>
              <a:rPr kumimoji="1" lang="en-US" altLang="zh-CN" dirty="0"/>
              <a:t>n”  </a:t>
            </a:r>
            <a:r>
              <a:rPr kumimoji="1" lang="zh-CN" altLang="en-US" dirty="0"/>
              <a:t>这是个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字符串，字符串长度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，第一个字符是 </a:t>
            </a:r>
            <a:r>
              <a:rPr kumimoji="1" lang="en-US" altLang="zh-CN" dirty="0">
                <a:highlight>
                  <a:srgbClr val="00FF00"/>
                </a:highlight>
              </a:rPr>
              <a:t>\</a:t>
            </a:r>
            <a:r>
              <a:rPr kumimoji="1" lang="en-US" altLang="zh-CN" dirty="0"/>
              <a:t> </a:t>
            </a:r>
            <a:r>
              <a:rPr kumimoji="1" lang="zh-CN" altLang="en-US" dirty="0"/>
              <a:t>第二个字符是 </a:t>
            </a:r>
            <a:r>
              <a:rPr kumimoji="1" lang="en-US" altLang="zh-CN" dirty="0">
                <a:highlight>
                  <a:srgbClr val="FF0000"/>
                </a:highlight>
              </a:rPr>
              <a:t>\</a:t>
            </a:r>
            <a:r>
              <a:rPr kumimoji="1" lang="en-US" altLang="zh-CN" dirty="0"/>
              <a:t> </a:t>
            </a:r>
            <a:r>
              <a:rPr kumimoji="1" lang="zh-CN" altLang="en-US" dirty="0"/>
              <a:t>第三个字符是 </a:t>
            </a:r>
            <a:r>
              <a:rPr kumimoji="1" lang="en-US" altLang="zh-CN" dirty="0"/>
              <a:t>n</a:t>
            </a:r>
          </a:p>
          <a:p>
            <a:pPr lvl="2"/>
            <a:r>
              <a:rPr kumimoji="1" lang="en-US" altLang="zh-CN" dirty="0">
                <a:highlight>
                  <a:srgbClr val="FFFF00"/>
                </a:highlight>
              </a:rPr>
              <a:t>\\n</a:t>
            </a:r>
            <a:r>
              <a:rPr kumimoji="1" lang="en-US" altLang="zh-CN" dirty="0"/>
              <a:t> </a:t>
            </a:r>
            <a:r>
              <a:rPr kumimoji="1" lang="zh-CN" altLang="en-US" dirty="0"/>
              <a:t>这个</a:t>
            </a:r>
            <a:r>
              <a:rPr kumimoji="1" lang="en-US" altLang="zh-CN" dirty="0"/>
              <a:t>3</a:t>
            </a:r>
            <a:r>
              <a:rPr kumimoji="1" lang="zh-CN" altLang="en-US" dirty="0"/>
              <a:t>字符的字符串是给正则表达式引擎用的。正则表达式有自己的转义规则（恰好类似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正则表达式引擎解析这个</a:t>
            </a:r>
            <a:r>
              <a:rPr kumimoji="1" lang="en-US" altLang="zh-CN" dirty="0"/>
              <a:t>3</a:t>
            </a:r>
            <a:r>
              <a:rPr kumimoji="1" lang="zh-CN" altLang="en-US" dirty="0"/>
              <a:t>字符字符串，得到正则匹配规则：需要匹配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个字符，匹配串的第一个字符是反斜杠</a:t>
            </a:r>
            <a:r>
              <a:rPr kumimoji="1" lang="en-US" altLang="zh-CN" dirty="0"/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\</a:t>
            </a:r>
            <a:r>
              <a:rPr kumimoji="1" lang="en-US" altLang="zh-CN" dirty="0"/>
              <a:t>  </a:t>
            </a:r>
            <a:r>
              <a:rPr kumimoji="1" lang="zh-CN" altLang="en-US" dirty="0"/>
              <a:t>第二个字符是</a:t>
            </a:r>
            <a:r>
              <a:rPr kumimoji="1" lang="en-US" altLang="zh-CN" dirty="0">
                <a:highlight>
                  <a:srgbClr val="FFFF00"/>
                </a:highlight>
              </a:rPr>
              <a:t>n</a:t>
            </a:r>
          </a:p>
          <a:p>
            <a:pPr marL="914400" lvl="2" indent="0">
              <a:buNone/>
            </a:pPr>
            <a:endParaRPr kumimoji="1" lang="en-US" altLang="zh-CN" dirty="0">
              <a:highlight>
                <a:srgbClr val="FFFF00"/>
              </a:highlight>
            </a:endParaRPr>
          </a:p>
          <a:p>
            <a:r>
              <a:rPr kumimoji="1" lang="zh-CN" altLang="en-US" dirty="0"/>
              <a:t>思考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如何用数学的方式证明</a:t>
            </a:r>
            <a:r>
              <a:rPr kumimoji="1" lang="en-US" altLang="zh-CN" dirty="0"/>
              <a:t>Base64</a:t>
            </a:r>
            <a:r>
              <a:rPr kumimoji="1" lang="zh-CN" altLang="en-US" dirty="0"/>
              <a:t>编码后的长度是原长度的</a:t>
            </a:r>
            <a:r>
              <a:rPr kumimoji="1" lang="en-US" altLang="zh-CN" dirty="0"/>
              <a:t> 4/3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自己独立设计一些与上面都不一样的编码规则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476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B9538-B9B3-BA44-BCD0-EEA6C509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一些基本概念的通俗解释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816661-6CBB-6E44-BA7C-23B35A10C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5574"/>
            <a:ext cx="10515600" cy="5118101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混淆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让数据看起来变得没有规律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混淆机制是相对公开，使用方可以获得原始数据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哈</a:t>
            </a:r>
            <a:r>
              <a:rPr kumimoji="1" lang="zh-CN" altLang="en-US"/>
              <a:t>希（散列）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把任意长度的数据，处理成固定长度（比如</a:t>
            </a:r>
            <a:r>
              <a:rPr kumimoji="1" lang="en-US" altLang="zh-CN" dirty="0"/>
              <a:t>4</a:t>
            </a:r>
            <a:r>
              <a:rPr kumimoji="1" lang="zh-CN" altLang="en-US" dirty="0"/>
              <a:t>字节或者</a:t>
            </a:r>
            <a:r>
              <a:rPr kumimoji="1" lang="en-US" altLang="zh-CN" dirty="0"/>
              <a:t>16</a:t>
            </a:r>
            <a:r>
              <a:rPr kumimoji="1" lang="zh-CN" altLang="en-US" dirty="0"/>
              <a:t>字节）的输出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一定会有冲突，尽可能避免冲突</a:t>
            </a: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加密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算法和密文是公开的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必须使用密钥解密才能得到明文内容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攻击者采集到足够的密文和明文的样本，也不能解谜新的密文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密码学的基本假设是“外部环境是恶意的”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892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06111-3245-7645-B96E-0E8FE092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混淆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F1571-6F3F-0E4B-8BB3-DFFE9B3D4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与密码体系的区别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密码学的基本前提是：算法都公开，只保护密钥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混淆的安全基础是：算法机制都必须保密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目的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增加攻击者的难度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绕过某些检测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本质上还是可攻击的</a:t>
            </a:r>
          </a:p>
        </p:txBody>
      </p:sp>
    </p:spTree>
    <p:extLst>
      <p:ext uri="{BB962C8B-B14F-4D97-AF65-F5344CB8AC3E}">
        <p14:creationId xmlns:p14="http://schemas.microsoft.com/office/powerpoint/2010/main" val="3407577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174B31-FF60-0A47-9052-DF0AE142D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哈希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CCF6F-7508-7047-B578-62F638D3D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非密码学哈希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crc</a:t>
            </a:r>
            <a:r>
              <a:rPr kumimoji="1" lang="en-US" altLang="zh-CN" dirty="0"/>
              <a:t>, murmur,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fnv</a:t>
            </a:r>
            <a:r>
              <a:rPr kumimoji="1" lang="en-US" altLang="zh-CN" dirty="0"/>
              <a:t> …</a:t>
            </a:r>
          </a:p>
          <a:p>
            <a:pPr lvl="1"/>
            <a:r>
              <a:rPr kumimoji="1" lang="zh-CN" altLang="en-US" dirty="0"/>
              <a:t>校验使用：校验传输内容是不是“可能”有错误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TCP</a:t>
            </a:r>
            <a:r>
              <a:rPr kumimoji="1" lang="zh-CN" altLang="en-US" dirty="0"/>
              <a:t>协议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ZIP</a:t>
            </a:r>
            <a:r>
              <a:rPr kumimoji="1" lang="zh-CN" altLang="en-US" dirty="0"/>
              <a:t>文件结构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索引使用：用于字典对象的</a:t>
            </a:r>
            <a:r>
              <a:rPr kumimoji="1" lang="en-US" altLang="zh-CN" dirty="0"/>
              <a:t>O(1)</a:t>
            </a:r>
            <a:r>
              <a:rPr kumimoji="1" lang="zh-CN" altLang="en-US" dirty="0"/>
              <a:t>复杂度的访问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基本要求：速度快，分布均匀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扩展阅读：完美哈希，</a:t>
            </a:r>
            <a:r>
              <a:rPr kumimoji="1" lang="en-US" altLang="zh-CN" dirty="0"/>
              <a:t>bloom filter</a:t>
            </a:r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01411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3BF1E5-BB3E-9648-A167-104B117D4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哈希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AAC6A9-C036-3446-9419-FD1A8364C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非密码学哈希结果的性能和分布</a:t>
            </a:r>
            <a:endParaRPr kumimoji="1" lang="en-US" altLang="zh-CN" dirty="0"/>
          </a:p>
          <a:p>
            <a:pPr marL="457200" lvl="1" indent="0">
              <a:buNone/>
            </a:pPr>
            <a:r>
              <a:rPr kumimoji="1" lang="en-US" altLang="zh-CN" dirty="0">
                <a:hlinkClick r:id="rId2"/>
              </a:rPr>
              <a:t>https://softwareengineering.stackexchange.com/questions/49550/which-hashing-algorithm-is-best-for-uniqueness-and-speed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8BF1A4FE-B2A1-AA49-B10C-DDC379F05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2" y="3629025"/>
            <a:ext cx="2793802" cy="278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nter image description here">
            <a:extLst>
              <a:ext uri="{FF2B5EF4-FFF2-40B4-BE49-F238E27FC236}">
                <a16:creationId xmlns:a16="http://schemas.microsoft.com/office/drawing/2014/main" id="{A3C8B426-C30C-F443-8E0B-356DF8070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215" y="3629025"/>
            <a:ext cx="2786063" cy="278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1CA2649-5D81-6140-97D7-A481D166F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091" y="3513895"/>
            <a:ext cx="4177121" cy="301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40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3FC7F-F1F8-0A45-9354-2F7F0968F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哈希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8FCBFC-2163-714A-9CBE-F61476679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密码学哈希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 </a:t>
            </a:r>
            <a:r>
              <a:rPr kumimoji="1" lang="en-US" altLang="zh-CN" strike="sngStrike" dirty="0"/>
              <a:t>md5</a:t>
            </a:r>
            <a:r>
              <a:rPr kumimoji="1" lang="en-US" altLang="zh-CN" dirty="0"/>
              <a:t>, </a:t>
            </a:r>
            <a:r>
              <a:rPr kumimoji="1" lang="en-US" altLang="zh-CN" strike="sngStrike" dirty="0"/>
              <a:t>sha1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sha2, sha3 …</a:t>
            </a:r>
          </a:p>
          <a:p>
            <a:pPr lvl="1"/>
            <a:r>
              <a:rPr kumimoji="1" lang="zh-CN" altLang="en-US" dirty="0"/>
              <a:t>输出足够长：至少</a:t>
            </a:r>
            <a:r>
              <a:rPr kumimoji="1" lang="en-US" altLang="zh-CN" dirty="0"/>
              <a:t>16</a:t>
            </a:r>
            <a:r>
              <a:rPr kumimoji="1" lang="zh-CN" altLang="en-US" dirty="0"/>
              <a:t>字节</a:t>
            </a:r>
            <a:r>
              <a:rPr kumimoji="1" lang="en-US" altLang="zh-CN" dirty="0"/>
              <a:t>(128bit)</a:t>
            </a:r>
            <a:r>
              <a:rPr kumimoji="1" lang="zh-CN" altLang="en-US" dirty="0"/>
              <a:t>起。目前认为至少</a:t>
            </a:r>
            <a:r>
              <a:rPr kumimoji="1" lang="en-US" altLang="zh-CN" dirty="0"/>
              <a:t>256bit</a:t>
            </a:r>
            <a:r>
              <a:rPr kumimoji="1" lang="zh-CN" altLang="en-US" dirty="0"/>
              <a:t>才算安全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几乎不可能构造冲突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分布相对均匀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密码校验使用：注意正确加盐，后续介绍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摘要使用：配合签名机制做内容校验和保护</a:t>
            </a:r>
            <a:endParaRPr kumimoji="1" lang="en-US" altLang="zh-CN" dirty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6116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2812</Words>
  <Application>Microsoft Macintosh PowerPoint</Application>
  <PresentationFormat>宽屏</PresentationFormat>
  <Paragraphs>402</Paragraphs>
  <Slides>36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0" baseType="lpstr">
      <vt:lpstr>等线</vt:lpstr>
      <vt:lpstr>等线 Light</vt:lpstr>
      <vt:lpstr>Arial</vt:lpstr>
      <vt:lpstr>Office 主题​​</vt:lpstr>
      <vt:lpstr>应用密码学科普</vt:lpstr>
      <vt:lpstr>数据与编码</vt:lpstr>
      <vt:lpstr>数据与编码</vt:lpstr>
      <vt:lpstr>数据与编码</vt:lpstr>
      <vt:lpstr>一些基本概念的通俗解释</vt:lpstr>
      <vt:lpstr>混淆</vt:lpstr>
      <vt:lpstr>哈希</vt:lpstr>
      <vt:lpstr>哈希</vt:lpstr>
      <vt:lpstr>哈希</vt:lpstr>
      <vt:lpstr>哈希安全</vt:lpstr>
      <vt:lpstr>哈希安全</vt:lpstr>
      <vt:lpstr>哈希安全</vt:lpstr>
      <vt:lpstr>哈希安全</vt:lpstr>
      <vt:lpstr>哈希安全</vt:lpstr>
      <vt:lpstr>对称加密</vt:lpstr>
      <vt:lpstr>对称加密</vt:lpstr>
      <vt:lpstr>对称加密</vt:lpstr>
      <vt:lpstr>对称加密</vt:lpstr>
      <vt:lpstr>对称加密</vt:lpstr>
      <vt:lpstr>对称加密</vt:lpstr>
      <vt:lpstr>对称加密</vt:lpstr>
      <vt:lpstr>对称加密</vt:lpstr>
      <vt:lpstr>对称加密</vt:lpstr>
      <vt:lpstr>群环域</vt:lpstr>
      <vt:lpstr>密码学与群环域</vt:lpstr>
      <vt:lpstr>密码学与群环域</vt:lpstr>
      <vt:lpstr>密码学与群环域</vt:lpstr>
      <vt:lpstr>非对称加密</vt:lpstr>
      <vt:lpstr>非对称加密</vt:lpstr>
      <vt:lpstr>非对称加密</vt:lpstr>
      <vt:lpstr>密钥生成与随机数</vt:lpstr>
      <vt:lpstr>中间人攻击</vt:lpstr>
      <vt:lpstr>PKI/CA体系</vt:lpstr>
      <vt:lpstr>PKI/CA体系</vt:lpstr>
      <vt:lpstr>PKI/CA体系</vt:lpstr>
      <vt:lpstr>Q/A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应用密码学科普</dc:title>
  <dc:creator>王晓光</dc:creator>
  <cp:lastModifiedBy>王晓光</cp:lastModifiedBy>
  <cp:revision>310</cp:revision>
  <dcterms:created xsi:type="dcterms:W3CDTF">2018-08-29T05:09:00Z</dcterms:created>
  <dcterms:modified xsi:type="dcterms:W3CDTF">2018-09-01T03:33:25Z</dcterms:modified>
</cp:coreProperties>
</file>